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1" r:id="rId2"/>
    <p:sldId id="262" r:id="rId3"/>
    <p:sldId id="263" r:id="rId4"/>
    <p:sldId id="264" r:id="rId5"/>
    <p:sldId id="265" r:id="rId6"/>
    <p:sldId id="2142534361" r:id="rId7"/>
    <p:sldId id="2142534362" r:id="rId8"/>
    <p:sldId id="2142534363" r:id="rId9"/>
    <p:sldId id="2572" r:id="rId10"/>
    <p:sldId id="2573" r:id="rId11"/>
    <p:sldId id="2142534374" r:id="rId12"/>
    <p:sldId id="2142534309" r:id="rId13"/>
    <p:sldId id="2142534367" r:id="rId14"/>
    <p:sldId id="6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6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1" d="100"/>
          <a:sy n="81" d="100"/>
        </p:scale>
        <p:origin x="70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5D3AA-8FAF-43B5-8874-960C3F7CCDB4}" type="doc">
      <dgm:prSet loTypeId="urn:microsoft.com/office/officeart/2005/8/layout/pyramid1" loCatId="pyramid" qsTypeId="urn:microsoft.com/office/officeart/2005/8/quickstyle/simple3" qsCatId="simple" csTypeId="urn:microsoft.com/office/officeart/2005/8/colors/accent2_2" csCatId="accent2" phldr="1"/>
      <dgm:spPr/>
      <dgm:t>
        <a:bodyPr/>
        <a:lstStyle/>
        <a:p>
          <a:endParaRPr lang="zh-TW" altLang="en-US"/>
        </a:p>
      </dgm:t>
    </dgm:pt>
    <dgm:pt modelId="{C573D3EB-F6DB-4C73-9870-C21F110D88B8}">
      <dgm:prSet custT="1"/>
      <dgm:spPr>
        <a:solidFill>
          <a:srgbClr val="99FFCC"/>
        </a:solidFill>
      </dgm:spPr>
      <dgm:t>
        <a:bodyPr/>
        <a:lstStyle/>
        <a:p>
          <a:pPr algn="ctr">
            <a:lnSpc>
              <a:spcPts val="2000"/>
            </a:lnSpc>
            <a:spcAft>
              <a:spcPts val="0"/>
            </a:spcAft>
          </a:pPr>
          <a:endParaRPr lang="en-US" altLang="zh-CN" sz="18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ts val="2000"/>
            </a:lnSpc>
            <a:spcAft>
              <a:spcPts val="0"/>
            </a:spcAft>
          </a:pPr>
          <a:r>
            <a:rPr lang="en-US" altLang="zh-CN" sz="18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ERP</a:t>
          </a:r>
        </a:p>
        <a:p>
          <a:pPr algn="ctr">
            <a:lnSpc>
              <a:spcPts val="2000"/>
            </a:lnSpc>
            <a:spcAft>
              <a:spcPts val="0"/>
            </a:spcAft>
          </a:pPr>
          <a:r>
            <a:rPr lang="en-US" altLang="zh-CN" sz="1400" b="0" dirty="0" err="1">
              <a:effectLst/>
              <a:latin typeface="SF Pro Display" pitchFamily="50" charset="0"/>
              <a:ea typeface="SF Pro Display" pitchFamily="50" charset="0"/>
              <a:cs typeface="SF Pro Display" pitchFamily="50" charset="0"/>
            </a:rPr>
            <a:t>Doanh</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nghiệp</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Tài</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nguyên</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Kế</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hoạch</a:t>
          </a:r>
          <a:endParaRPr lang="zh-TW" altLang="en-US" sz="1400" b="0" dirty="0">
            <a:effectLst/>
            <a:latin typeface="SF Pro Display" pitchFamily="50" charset="0"/>
            <a:ea typeface="微軟正黑體" panose="020B0604030504040204" pitchFamily="34" charset="-120"/>
            <a:cs typeface="SF Pro Display" pitchFamily="50" charset="0"/>
          </a:endParaRPr>
        </a:p>
      </dgm:t>
    </dgm:pt>
    <dgm:pt modelId="{5EEE9BB8-3A6B-440E-8A8A-77AB7A923164}" type="parTrans" cxnId="{ED7AE3DD-010E-411B-BEE6-5F740BFE436F}">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610B77B9-6E8A-4FCC-9E1E-4C547A4FC88A}" type="sibTrans" cxnId="{ED7AE3DD-010E-411B-BEE6-5F740BFE436F}">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14FF765-061E-4A94-8A79-45DA26C59510}">
      <dgm:prSet phldrT="[文字]" custT="1"/>
      <dgm:spPr>
        <a:solidFill>
          <a:srgbClr val="FFFFCC"/>
        </a:solidFill>
      </dgm:spPr>
      <dgm:t>
        <a:bodyPr/>
        <a:lstStyle/>
        <a:p>
          <a:r>
            <a:rPr lang="en-US" altLang="zh-CN" sz="18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MES </a:t>
          </a:r>
          <a:br>
            <a:rPr lang="en-US" altLang="zh-CN" sz="18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br>
          <a:r>
            <a:rPr lang="en-US" sz="1400" b="0" i="0" dirty="0" err="1">
              <a:latin typeface="SF Pro Display" pitchFamily="50" charset="0"/>
              <a:ea typeface="SF Pro Display" pitchFamily="50" charset="0"/>
              <a:cs typeface="SF Pro Display" pitchFamily="50" charset="0"/>
            </a:rPr>
            <a:t>Hệ</a:t>
          </a:r>
          <a:r>
            <a:rPr lang="en-US" sz="1400" b="0" i="0" dirty="0">
              <a:latin typeface="SF Pro Display" pitchFamily="50" charset="0"/>
              <a:ea typeface="SF Pro Display" pitchFamily="50" charset="0"/>
              <a:cs typeface="SF Pro Display" pitchFamily="50" charset="0"/>
            </a:rPr>
            <a:t> </a:t>
          </a:r>
          <a:r>
            <a:rPr lang="en-US" sz="1400" b="0" i="0" dirty="0" err="1">
              <a:latin typeface="SF Pro Display" pitchFamily="50" charset="0"/>
              <a:ea typeface="SF Pro Display" pitchFamily="50" charset="0"/>
              <a:cs typeface="SF Pro Display" pitchFamily="50" charset="0"/>
            </a:rPr>
            <a:t>thống</a:t>
          </a:r>
          <a:r>
            <a:rPr lang="en-US" sz="1400" b="0" i="0" dirty="0">
              <a:latin typeface="SF Pro Display" pitchFamily="50" charset="0"/>
              <a:ea typeface="SF Pro Display" pitchFamily="50" charset="0"/>
              <a:cs typeface="SF Pro Display" pitchFamily="50" charset="0"/>
            </a:rPr>
            <a:t> </a:t>
          </a:r>
          <a:r>
            <a:rPr lang="en-US" sz="1400" b="0" i="0" dirty="0" err="1">
              <a:latin typeface="SF Pro Display" pitchFamily="50" charset="0"/>
              <a:ea typeface="SF Pro Display" pitchFamily="50" charset="0"/>
              <a:cs typeface="SF Pro Display" pitchFamily="50" charset="0"/>
            </a:rPr>
            <a:t>thực</a:t>
          </a:r>
          <a:r>
            <a:rPr lang="en-US" sz="1400" b="0" i="0" dirty="0">
              <a:latin typeface="SF Pro Display" pitchFamily="50" charset="0"/>
              <a:ea typeface="SF Pro Display" pitchFamily="50" charset="0"/>
              <a:cs typeface="SF Pro Display" pitchFamily="50" charset="0"/>
            </a:rPr>
            <a:t> </a:t>
          </a:r>
          <a:r>
            <a:rPr lang="en-US" sz="1400" b="0" i="0" dirty="0" err="1">
              <a:latin typeface="SF Pro Display" pitchFamily="50" charset="0"/>
              <a:ea typeface="SF Pro Display" pitchFamily="50" charset="0"/>
              <a:cs typeface="SF Pro Display" pitchFamily="50" charset="0"/>
            </a:rPr>
            <a:t>hiện</a:t>
          </a:r>
          <a:r>
            <a:rPr lang="en-US" sz="1400" b="0" i="0" dirty="0">
              <a:latin typeface="SF Pro Display" pitchFamily="50" charset="0"/>
              <a:ea typeface="SF Pro Display" pitchFamily="50" charset="0"/>
              <a:cs typeface="SF Pro Display" pitchFamily="50" charset="0"/>
            </a:rPr>
            <a:t> </a:t>
          </a:r>
          <a:r>
            <a:rPr lang="en-US" sz="1400" b="0" i="0" dirty="0" err="1">
              <a:latin typeface="SF Pro Display" pitchFamily="50" charset="0"/>
              <a:ea typeface="SF Pro Display" pitchFamily="50" charset="0"/>
              <a:cs typeface="SF Pro Display" pitchFamily="50" charset="0"/>
            </a:rPr>
            <a:t>sản</a:t>
          </a:r>
          <a:r>
            <a:rPr lang="en-US" sz="1400" b="0" i="0" dirty="0">
              <a:latin typeface="SF Pro Display" pitchFamily="50" charset="0"/>
              <a:ea typeface="SF Pro Display" pitchFamily="50" charset="0"/>
              <a:cs typeface="SF Pro Display" pitchFamily="50" charset="0"/>
            </a:rPr>
            <a:t> </a:t>
          </a:r>
          <a:r>
            <a:rPr lang="en-US" sz="1400" b="0" i="0" dirty="0" err="1">
              <a:latin typeface="SF Pro Display" pitchFamily="50" charset="0"/>
              <a:ea typeface="SF Pro Display" pitchFamily="50" charset="0"/>
              <a:cs typeface="SF Pro Display" pitchFamily="50" charset="0"/>
            </a:rPr>
            <a:t>xuất</a:t>
          </a:r>
          <a:endParaRPr lang="zh-TW" altLang="en-US" sz="1400" b="0" dirty="0">
            <a:effectLst>
              <a:outerShdw blurRad="38100" dist="38100" dir="2700000" algn="tl">
                <a:srgbClr val="000000">
                  <a:alpha val="43137"/>
                </a:srgbClr>
              </a:outerShdw>
            </a:effectLst>
            <a:latin typeface="SF Pro Display" pitchFamily="50" charset="0"/>
            <a:ea typeface="Microsoft YaHei" panose="020B0503020204020204" pitchFamily="34" charset="-122"/>
            <a:cs typeface="SF Pro Display" pitchFamily="50" charset="0"/>
          </a:endParaRPr>
        </a:p>
      </dgm:t>
    </dgm:pt>
    <dgm:pt modelId="{C656FA5B-3C3B-4930-9645-02E08B99EA10}" type="parTrans" cxnId="{28A7D258-9924-4432-8C68-C420A5327BEF}">
      <dgm:prSet/>
      <dgm:spPr/>
      <dgm:t>
        <a:bodyPr/>
        <a:lstStyle/>
        <a:p>
          <a:endParaRPr lang="en-US"/>
        </a:p>
      </dgm:t>
    </dgm:pt>
    <dgm:pt modelId="{2444E0CA-BB1D-4151-AE58-03FC813FC487}" type="sibTrans" cxnId="{28A7D258-9924-4432-8C68-C420A5327BEF}">
      <dgm:prSet/>
      <dgm:spPr/>
      <dgm:t>
        <a:bodyPr/>
        <a:lstStyle/>
        <a:p>
          <a:endParaRPr lang="en-US"/>
        </a:p>
      </dgm:t>
    </dgm:pt>
    <dgm:pt modelId="{176500D9-94B9-4DD2-90E5-920F355508DA}">
      <dgm:prSet phldrT="[文字]" custT="1"/>
      <dgm:spPr>
        <a:solidFill>
          <a:srgbClr val="00B0F0"/>
        </a:solidFill>
      </dgm:spPr>
      <dgm:t>
        <a:bodyPr/>
        <a:lstStyle/>
        <a:p>
          <a:pPr algn="ctr">
            <a:lnSpc>
              <a:spcPts val="2000"/>
            </a:lnSpc>
            <a:spcAft>
              <a:spcPts val="0"/>
            </a:spcAft>
          </a:pPr>
          <a:endParaRPr lang="en-US" altLang="zh-TW" sz="18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5DDC518B-3063-4523-80BB-774F11CF9FC0}" type="parTrans" cxnId="{8E7A1544-5EA1-4FCF-8C53-D74F70EAC622}">
      <dgm:prSet/>
      <dgm:spPr/>
      <dgm:t>
        <a:bodyPr/>
        <a:lstStyle/>
        <a:p>
          <a:endParaRPr lang="en-US"/>
        </a:p>
      </dgm:t>
    </dgm:pt>
    <dgm:pt modelId="{AC6CE8FA-7480-4D0F-B998-6B4B0449A967}" type="sibTrans" cxnId="{8E7A1544-5EA1-4FCF-8C53-D74F70EAC622}">
      <dgm:prSet/>
      <dgm:spPr/>
      <dgm:t>
        <a:bodyPr/>
        <a:lstStyle/>
        <a:p>
          <a:endParaRPr lang="en-US"/>
        </a:p>
      </dgm:t>
    </dgm:pt>
    <dgm:pt modelId="{97362AB3-FC33-4720-855D-C917659A7176}">
      <dgm:prSet phldrT="[文字]" custT="1"/>
      <dgm:spPr>
        <a:solidFill>
          <a:srgbClr val="FFCC00"/>
        </a:solidFill>
      </dgm:spPr>
      <dgm:t>
        <a:bodyPr/>
        <a:lstStyle/>
        <a:p>
          <a:pPr algn="ctr">
            <a:lnSpc>
              <a:spcPts val="2000"/>
            </a:lnSpc>
            <a:spcAft>
              <a:spcPts val="0"/>
            </a:spcAft>
          </a:pPr>
          <a:r>
            <a:rPr lang="vi-VN" altLang="zh-TW" sz="1800" b="1" dirty="0">
              <a:effectLst/>
              <a:latin typeface="SF Pro Display" pitchFamily="50" charset="0"/>
              <a:ea typeface="SF Pro Display" pitchFamily="50" charset="0"/>
              <a:cs typeface="SF Pro Display" pitchFamily="50" charset="0"/>
            </a:rPr>
            <a:t>Kiểm soát sàn nhà xưởng SFC</a:t>
          </a:r>
          <a:endParaRPr lang="en-US" altLang="zh-TW" sz="1800" b="1" dirty="0">
            <a:effectLst/>
            <a:latin typeface="SF Pro Display" pitchFamily="50" charset="0"/>
            <a:ea typeface="SF Pro Display" pitchFamily="50" charset="0"/>
            <a:cs typeface="SF Pro Display" pitchFamily="50" charset="0"/>
          </a:endParaRPr>
        </a:p>
        <a:p>
          <a:pPr algn="ctr">
            <a:lnSpc>
              <a:spcPts val="2000"/>
            </a:lnSpc>
            <a:spcAft>
              <a:spcPts val="0"/>
            </a:spcAft>
          </a:pP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Kiểm</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soát</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giám</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sát</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SCADA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và</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thu</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thập</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dữ</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liệu</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Nền</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tảng</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tự</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động</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hóa</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thiết</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bị</a:t>
          </a:r>
          <a:r>
            <a:rPr lang="en-US" altLang="zh-TW" sz="1400" b="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EAP</a:t>
          </a:r>
          <a:endParaRPr lang="en-US" altLang="zh-TW" sz="1400" b="0" dirty="0">
            <a:effectLst/>
            <a:latin typeface="SF Pro Display" pitchFamily="50" charset="0"/>
            <a:ea typeface="SF Pro Display" pitchFamily="50" charset="0"/>
            <a:cs typeface="SF Pro Display" pitchFamily="50" charset="0"/>
          </a:endParaRPr>
        </a:p>
      </dgm:t>
    </dgm:pt>
    <dgm:pt modelId="{EB0E2FD7-7830-47BA-81C7-C1A0FFDAA33C}" type="sibTrans" cxnId="{E76D455E-DDAF-4C0E-8C57-F9B2A00C2B7A}">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FCCFE8C-C222-4CE4-A938-D6172EFEBE5E}" type="parTrans" cxnId="{E76D455E-DDAF-4C0E-8C57-F9B2A00C2B7A}">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9400C78-CC3C-45BF-A66E-6255C8881362}">
      <dgm:prSet phldrT="[文字]" custT="1"/>
      <dgm:spPr>
        <a:solidFill>
          <a:srgbClr val="CCFF99"/>
        </a:solidFill>
      </dgm:spPr>
      <dgm:t>
        <a:bodyPr/>
        <a:lstStyle/>
        <a:p>
          <a:pPr algn="ctr">
            <a:lnSpc>
              <a:spcPts val="2000"/>
            </a:lnSpc>
            <a:spcAft>
              <a:spcPts val="0"/>
            </a:spcAft>
          </a:pPr>
          <a:r>
            <a:rPr lang="en-US" altLang="zh-CN" sz="18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APS</a:t>
          </a:r>
        </a:p>
        <a:p>
          <a:pPr algn="ctr">
            <a:lnSpc>
              <a:spcPts val="2000"/>
            </a:lnSpc>
            <a:spcAft>
              <a:spcPts val="0"/>
            </a:spcAft>
          </a:pPr>
          <a:r>
            <a:rPr lang="en-US" altLang="zh-CN" sz="1400" b="0" dirty="0" err="1">
              <a:effectLst/>
              <a:latin typeface="SF Pro Display" pitchFamily="50" charset="0"/>
              <a:ea typeface="SF Pro Display" pitchFamily="50" charset="0"/>
              <a:cs typeface="SF Pro Display" pitchFamily="50" charset="0"/>
            </a:rPr>
            <a:t>Lên</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kế</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hoạch</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và</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lập</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lịch</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trình</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nâng</a:t>
          </a:r>
          <a:r>
            <a:rPr lang="en-US" altLang="zh-CN" sz="1400" b="0" dirty="0">
              <a:effectLst/>
              <a:latin typeface="SF Pro Display" pitchFamily="50" charset="0"/>
              <a:ea typeface="SF Pro Display" pitchFamily="50" charset="0"/>
              <a:cs typeface="SF Pro Display" pitchFamily="50" charset="0"/>
            </a:rPr>
            <a:t> </a:t>
          </a:r>
          <a:r>
            <a:rPr lang="en-US" altLang="zh-CN" sz="1400" b="0" dirty="0" err="1">
              <a:effectLst/>
              <a:latin typeface="SF Pro Display" pitchFamily="50" charset="0"/>
              <a:ea typeface="SF Pro Display" pitchFamily="50" charset="0"/>
              <a:cs typeface="SF Pro Display" pitchFamily="50" charset="0"/>
            </a:rPr>
            <a:t>cao</a:t>
          </a:r>
          <a:endParaRPr lang="zh-TW" altLang="en-US" sz="1400" b="0" dirty="0">
            <a:effectLst/>
            <a:latin typeface="SF Pro Display" pitchFamily="50" charset="0"/>
            <a:ea typeface="Microsoft YaHei" panose="020B0503020204020204" pitchFamily="34" charset="-122"/>
            <a:cs typeface="SF Pro Display" pitchFamily="50" charset="0"/>
          </a:endParaRPr>
        </a:p>
      </dgm:t>
    </dgm:pt>
    <dgm:pt modelId="{900B9504-A7D6-4764-8676-901E376D649A}" type="sibTrans" cxnId="{77A3B0C9-760A-40AA-915D-7ACB43ED016C}">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A6B5937-EFAF-4625-B5FF-D24276C077E3}" type="parTrans" cxnId="{77A3B0C9-760A-40AA-915D-7ACB43ED016C}">
      <dgm:prSet/>
      <dgm:spPr/>
      <dgm:t>
        <a:bodyPr/>
        <a:lstStyle/>
        <a:p>
          <a:pPr algn="ctr">
            <a:lnSpc>
              <a:spcPts val="2000"/>
            </a:lnSpc>
          </a:pPr>
          <a:endParaRPr lang="zh-TW" altLang="en-US" sz="18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735330-E674-4880-966D-50FA8C15BD23}" type="pres">
      <dgm:prSet presAssocID="{7055D3AA-8FAF-43B5-8874-960C3F7CCDB4}" presName="Name0" presStyleCnt="0">
        <dgm:presLayoutVars>
          <dgm:dir/>
          <dgm:animLvl val="lvl"/>
          <dgm:resizeHandles val="exact"/>
        </dgm:presLayoutVars>
      </dgm:prSet>
      <dgm:spPr/>
    </dgm:pt>
    <dgm:pt modelId="{A14AB175-97ED-460E-A3A7-CFF803446FF6}" type="pres">
      <dgm:prSet presAssocID="{C573D3EB-F6DB-4C73-9870-C21F110D88B8}" presName="Name8" presStyleCnt="0"/>
      <dgm:spPr/>
    </dgm:pt>
    <dgm:pt modelId="{5F04CD31-0B32-4558-A89F-61BD81B15321}" type="pres">
      <dgm:prSet presAssocID="{C573D3EB-F6DB-4C73-9870-C21F110D88B8}" presName="level" presStyleLbl="node1" presStyleIdx="0" presStyleCnt="5" custScaleY="530416">
        <dgm:presLayoutVars>
          <dgm:chMax val="1"/>
          <dgm:bulletEnabled val="1"/>
        </dgm:presLayoutVars>
      </dgm:prSet>
      <dgm:spPr/>
    </dgm:pt>
    <dgm:pt modelId="{1EA0EBD3-2B87-4719-83E0-C8BD424CAEAE}" type="pres">
      <dgm:prSet presAssocID="{C573D3EB-F6DB-4C73-9870-C21F110D88B8}" presName="levelTx" presStyleLbl="revTx" presStyleIdx="0" presStyleCnt="0">
        <dgm:presLayoutVars>
          <dgm:chMax val="1"/>
          <dgm:bulletEnabled val="1"/>
        </dgm:presLayoutVars>
      </dgm:prSet>
      <dgm:spPr/>
    </dgm:pt>
    <dgm:pt modelId="{9CB7A61B-0A51-417F-85F5-67CF44F50E61}" type="pres">
      <dgm:prSet presAssocID="{E9400C78-CC3C-45BF-A66E-6255C8881362}" presName="Name8" presStyleCnt="0"/>
      <dgm:spPr/>
    </dgm:pt>
    <dgm:pt modelId="{155F240B-221B-4E8C-8B4B-B4D3C6EBFA0E}" type="pres">
      <dgm:prSet presAssocID="{E9400C78-CC3C-45BF-A66E-6255C8881362}" presName="level" presStyleLbl="node1" presStyleIdx="1" presStyleCnt="5" custScaleY="301187">
        <dgm:presLayoutVars>
          <dgm:chMax val="1"/>
          <dgm:bulletEnabled val="1"/>
        </dgm:presLayoutVars>
      </dgm:prSet>
      <dgm:spPr/>
    </dgm:pt>
    <dgm:pt modelId="{D24EF4C8-BE34-49B9-8CB5-0E68617A1168}" type="pres">
      <dgm:prSet presAssocID="{E9400C78-CC3C-45BF-A66E-6255C8881362}" presName="levelTx" presStyleLbl="revTx" presStyleIdx="0" presStyleCnt="0">
        <dgm:presLayoutVars>
          <dgm:chMax val="1"/>
          <dgm:bulletEnabled val="1"/>
        </dgm:presLayoutVars>
      </dgm:prSet>
      <dgm:spPr/>
    </dgm:pt>
    <dgm:pt modelId="{64F7B824-AB73-47D1-8FA6-C33CE2299600}" type="pres">
      <dgm:prSet presAssocID="{E14FF765-061E-4A94-8A79-45DA26C59510}" presName="Name8" presStyleCnt="0"/>
      <dgm:spPr/>
    </dgm:pt>
    <dgm:pt modelId="{876DBAF3-C5E2-4913-9C53-9EBD427A41A7}" type="pres">
      <dgm:prSet presAssocID="{E14FF765-061E-4A94-8A79-45DA26C59510}" presName="level" presStyleLbl="node1" presStyleIdx="2" presStyleCnt="5" custScaleY="246716" custLinFactNeighborX="-35" custLinFactNeighborY="-4607">
        <dgm:presLayoutVars>
          <dgm:chMax val="1"/>
          <dgm:bulletEnabled val="1"/>
        </dgm:presLayoutVars>
      </dgm:prSet>
      <dgm:spPr/>
    </dgm:pt>
    <dgm:pt modelId="{C42D7620-C2C6-4BBA-8C3C-F53B3316EF8F}" type="pres">
      <dgm:prSet presAssocID="{E14FF765-061E-4A94-8A79-45DA26C59510}" presName="levelTx" presStyleLbl="revTx" presStyleIdx="0" presStyleCnt="0">
        <dgm:presLayoutVars>
          <dgm:chMax val="1"/>
          <dgm:bulletEnabled val="1"/>
        </dgm:presLayoutVars>
      </dgm:prSet>
      <dgm:spPr/>
    </dgm:pt>
    <dgm:pt modelId="{FEBD39E8-9894-4623-B77A-879CA1F75C28}" type="pres">
      <dgm:prSet presAssocID="{97362AB3-FC33-4720-855D-C917659A7176}" presName="Name8" presStyleCnt="0"/>
      <dgm:spPr/>
    </dgm:pt>
    <dgm:pt modelId="{647EE091-4135-47A1-ACE6-42CFC224C14E}" type="pres">
      <dgm:prSet presAssocID="{97362AB3-FC33-4720-855D-C917659A7176}" presName="level" presStyleLbl="node1" presStyleIdx="3" presStyleCnt="5" custAng="0" custScaleY="385133" custLinFactNeighborX="-53">
        <dgm:presLayoutVars>
          <dgm:chMax val="1"/>
          <dgm:bulletEnabled val="1"/>
        </dgm:presLayoutVars>
      </dgm:prSet>
      <dgm:spPr/>
    </dgm:pt>
    <dgm:pt modelId="{A024F716-A7D4-42D7-A78B-A3A6EE8A4B65}" type="pres">
      <dgm:prSet presAssocID="{97362AB3-FC33-4720-855D-C917659A7176}" presName="levelTx" presStyleLbl="revTx" presStyleIdx="0" presStyleCnt="0">
        <dgm:presLayoutVars>
          <dgm:chMax val="1"/>
          <dgm:bulletEnabled val="1"/>
        </dgm:presLayoutVars>
      </dgm:prSet>
      <dgm:spPr/>
    </dgm:pt>
    <dgm:pt modelId="{E7144C1F-ACBB-4BF2-B7A6-48DA32FAF078}" type="pres">
      <dgm:prSet presAssocID="{176500D9-94B9-4DD2-90E5-920F355508DA}" presName="Name8" presStyleCnt="0"/>
      <dgm:spPr/>
    </dgm:pt>
    <dgm:pt modelId="{1486AB11-0DEB-49D1-AE85-559721DDA898}" type="pres">
      <dgm:prSet presAssocID="{176500D9-94B9-4DD2-90E5-920F355508DA}" presName="level" presStyleLbl="node1" presStyleIdx="4" presStyleCnt="5" custScaleY="399972">
        <dgm:presLayoutVars>
          <dgm:chMax val="1"/>
          <dgm:bulletEnabled val="1"/>
        </dgm:presLayoutVars>
      </dgm:prSet>
      <dgm:spPr/>
    </dgm:pt>
    <dgm:pt modelId="{54E3FD66-50E3-48CC-8D4D-82A84C6B0C45}" type="pres">
      <dgm:prSet presAssocID="{176500D9-94B9-4DD2-90E5-920F355508DA}" presName="levelTx" presStyleLbl="revTx" presStyleIdx="0" presStyleCnt="0">
        <dgm:presLayoutVars>
          <dgm:chMax val="1"/>
          <dgm:bulletEnabled val="1"/>
        </dgm:presLayoutVars>
      </dgm:prSet>
      <dgm:spPr/>
    </dgm:pt>
  </dgm:ptLst>
  <dgm:cxnLst>
    <dgm:cxn modelId="{32BF6F09-10CD-4653-8965-E9C81440BA05}" type="presOf" srcId="{E9400C78-CC3C-45BF-A66E-6255C8881362}" destId="{155F240B-221B-4E8C-8B4B-B4D3C6EBFA0E}" srcOrd="0" destOrd="0" presId="urn:microsoft.com/office/officeart/2005/8/layout/pyramid1"/>
    <dgm:cxn modelId="{CB46DF36-AC01-4318-93BB-63C307273D3B}" type="presOf" srcId="{176500D9-94B9-4DD2-90E5-920F355508DA}" destId="{54E3FD66-50E3-48CC-8D4D-82A84C6B0C45}" srcOrd="1" destOrd="0" presId="urn:microsoft.com/office/officeart/2005/8/layout/pyramid1"/>
    <dgm:cxn modelId="{DD6F0D39-E50F-44A7-9EEE-36232C6E831E}" type="presOf" srcId="{C573D3EB-F6DB-4C73-9870-C21F110D88B8}" destId="{5F04CD31-0B32-4558-A89F-61BD81B15321}" srcOrd="0" destOrd="0" presId="urn:microsoft.com/office/officeart/2005/8/layout/pyramid1"/>
    <dgm:cxn modelId="{E76D455E-DDAF-4C0E-8C57-F9B2A00C2B7A}" srcId="{7055D3AA-8FAF-43B5-8874-960C3F7CCDB4}" destId="{97362AB3-FC33-4720-855D-C917659A7176}" srcOrd="3" destOrd="0" parTransId="{2FCCFE8C-C222-4CE4-A938-D6172EFEBE5E}" sibTransId="{EB0E2FD7-7830-47BA-81C7-C1A0FFDAA33C}"/>
    <dgm:cxn modelId="{8E7A1544-5EA1-4FCF-8C53-D74F70EAC622}" srcId="{7055D3AA-8FAF-43B5-8874-960C3F7CCDB4}" destId="{176500D9-94B9-4DD2-90E5-920F355508DA}" srcOrd="4" destOrd="0" parTransId="{5DDC518B-3063-4523-80BB-774F11CF9FC0}" sibTransId="{AC6CE8FA-7480-4D0F-B998-6B4B0449A967}"/>
    <dgm:cxn modelId="{83881148-9611-4E40-B1BC-1E72497C1273}" type="presOf" srcId="{176500D9-94B9-4DD2-90E5-920F355508DA}" destId="{1486AB11-0DEB-49D1-AE85-559721DDA898}" srcOrd="0" destOrd="0" presId="urn:microsoft.com/office/officeart/2005/8/layout/pyramid1"/>
    <dgm:cxn modelId="{8ED92357-12AA-4883-B48C-984F09445E9E}" type="presOf" srcId="{E14FF765-061E-4A94-8A79-45DA26C59510}" destId="{876DBAF3-C5E2-4913-9C53-9EBD427A41A7}" srcOrd="0" destOrd="0" presId="urn:microsoft.com/office/officeart/2005/8/layout/pyramid1"/>
    <dgm:cxn modelId="{28A7D258-9924-4432-8C68-C420A5327BEF}" srcId="{7055D3AA-8FAF-43B5-8874-960C3F7CCDB4}" destId="{E14FF765-061E-4A94-8A79-45DA26C59510}" srcOrd="2" destOrd="0" parTransId="{C656FA5B-3C3B-4930-9645-02E08B99EA10}" sibTransId="{2444E0CA-BB1D-4151-AE58-03FC813FC487}"/>
    <dgm:cxn modelId="{6B1F64A0-C464-432C-A56E-452D91181624}" type="presOf" srcId="{E14FF765-061E-4A94-8A79-45DA26C59510}" destId="{C42D7620-C2C6-4BBA-8C3C-F53B3316EF8F}" srcOrd="1" destOrd="0" presId="urn:microsoft.com/office/officeart/2005/8/layout/pyramid1"/>
    <dgm:cxn modelId="{A0A688C1-8981-44EC-883E-721C0E3C3E13}" type="presOf" srcId="{7055D3AA-8FAF-43B5-8874-960C3F7CCDB4}" destId="{55735330-E674-4880-966D-50FA8C15BD23}" srcOrd="0" destOrd="0" presId="urn:microsoft.com/office/officeart/2005/8/layout/pyramid1"/>
    <dgm:cxn modelId="{77A3B0C9-760A-40AA-915D-7ACB43ED016C}" srcId="{7055D3AA-8FAF-43B5-8874-960C3F7CCDB4}" destId="{E9400C78-CC3C-45BF-A66E-6255C8881362}" srcOrd="1" destOrd="0" parTransId="{2A6B5937-EFAF-4625-B5FF-D24276C077E3}" sibTransId="{900B9504-A7D6-4764-8676-901E376D649A}"/>
    <dgm:cxn modelId="{BA16A9D5-D136-4806-9B86-3AA33589EEF4}" type="presOf" srcId="{97362AB3-FC33-4720-855D-C917659A7176}" destId="{647EE091-4135-47A1-ACE6-42CFC224C14E}" srcOrd="0" destOrd="0" presId="urn:microsoft.com/office/officeart/2005/8/layout/pyramid1"/>
    <dgm:cxn modelId="{ED7AE3DD-010E-411B-BEE6-5F740BFE436F}" srcId="{7055D3AA-8FAF-43B5-8874-960C3F7CCDB4}" destId="{C573D3EB-F6DB-4C73-9870-C21F110D88B8}" srcOrd="0" destOrd="0" parTransId="{5EEE9BB8-3A6B-440E-8A8A-77AB7A923164}" sibTransId="{610B77B9-6E8A-4FCC-9E1E-4C547A4FC88A}"/>
    <dgm:cxn modelId="{AC0BFCE1-0079-4C1A-8E92-7938D467DE7B}" type="presOf" srcId="{C573D3EB-F6DB-4C73-9870-C21F110D88B8}" destId="{1EA0EBD3-2B87-4719-83E0-C8BD424CAEAE}" srcOrd="1" destOrd="0" presId="urn:microsoft.com/office/officeart/2005/8/layout/pyramid1"/>
    <dgm:cxn modelId="{59BAFEF5-45D8-4B56-B8E7-4D573C354007}" type="presOf" srcId="{97362AB3-FC33-4720-855D-C917659A7176}" destId="{A024F716-A7D4-42D7-A78B-A3A6EE8A4B65}" srcOrd="1" destOrd="0" presId="urn:microsoft.com/office/officeart/2005/8/layout/pyramid1"/>
    <dgm:cxn modelId="{B2F75BFB-8A0C-4C42-967E-71AAD5EB868D}" type="presOf" srcId="{E9400C78-CC3C-45BF-A66E-6255C8881362}" destId="{D24EF4C8-BE34-49B9-8CB5-0E68617A1168}" srcOrd="1" destOrd="0" presId="urn:microsoft.com/office/officeart/2005/8/layout/pyramid1"/>
    <dgm:cxn modelId="{29B58AA8-4EA5-4B30-9F7F-4442535D7943}" type="presParOf" srcId="{55735330-E674-4880-966D-50FA8C15BD23}" destId="{A14AB175-97ED-460E-A3A7-CFF803446FF6}" srcOrd="0" destOrd="0" presId="urn:microsoft.com/office/officeart/2005/8/layout/pyramid1"/>
    <dgm:cxn modelId="{BE178FD2-A58B-4785-8F37-61F0B7CC8AF8}" type="presParOf" srcId="{A14AB175-97ED-460E-A3A7-CFF803446FF6}" destId="{5F04CD31-0B32-4558-A89F-61BD81B15321}" srcOrd="0" destOrd="0" presId="urn:microsoft.com/office/officeart/2005/8/layout/pyramid1"/>
    <dgm:cxn modelId="{B7326D17-F001-4824-82F2-72C448D11B60}" type="presParOf" srcId="{A14AB175-97ED-460E-A3A7-CFF803446FF6}" destId="{1EA0EBD3-2B87-4719-83E0-C8BD424CAEAE}" srcOrd="1" destOrd="0" presId="urn:microsoft.com/office/officeart/2005/8/layout/pyramid1"/>
    <dgm:cxn modelId="{E0CBFC48-BE6F-440D-B254-9E23C413FD67}" type="presParOf" srcId="{55735330-E674-4880-966D-50FA8C15BD23}" destId="{9CB7A61B-0A51-417F-85F5-67CF44F50E61}" srcOrd="1" destOrd="0" presId="urn:microsoft.com/office/officeart/2005/8/layout/pyramid1"/>
    <dgm:cxn modelId="{BB4BD8DA-004E-499D-96EF-37F102E82168}" type="presParOf" srcId="{9CB7A61B-0A51-417F-85F5-67CF44F50E61}" destId="{155F240B-221B-4E8C-8B4B-B4D3C6EBFA0E}" srcOrd="0" destOrd="0" presId="urn:microsoft.com/office/officeart/2005/8/layout/pyramid1"/>
    <dgm:cxn modelId="{15C9D78A-8C07-48F2-ACD8-F9C4A989A6D4}" type="presParOf" srcId="{9CB7A61B-0A51-417F-85F5-67CF44F50E61}" destId="{D24EF4C8-BE34-49B9-8CB5-0E68617A1168}" srcOrd="1" destOrd="0" presId="urn:microsoft.com/office/officeart/2005/8/layout/pyramid1"/>
    <dgm:cxn modelId="{791ECB4F-C7FE-4D7C-9131-82D8DC3880EB}" type="presParOf" srcId="{55735330-E674-4880-966D-50FA8C15BD23}" destId="{64F7B824-AB73-47D1-8FA6-C33CE2299600}" srcOrd="2" destOrd="0" presId="urn:microsoft.com/office/officeart/2005/8/layout/pyramid1"/>
    <dgm:cxn modelId="{6FB0BDEC-F396-4711-A5E5-621A9F7663D8}" type="presParOf" srcId="{64F7B824-AB73-47D1-8FA6-C33CE2299600}" destId="{876DBAF3-C5E2-4913-9C53-9EBD427A41A7}" srcOrd="0" destOrd="0" presId="urn:microsoft.com/office/officeart/2005/8/layout/pyramid1"/>
    <dgm:cxn modelId="{40AEA564-F875-4C52-A639-AB65CE56724A}" type="presParOf" srcId="{64F7B824-AB73-47D1-8FA6-C33CE2299600}" destId="{C42D7620-C2C6-4BBA-8C3C-F53B3316EF8F}" srcOrd="1" destOrd="0" presId="urn:microsoft.com/office/officeart/2005/8/layout/pyramid1"/>
    <dgm:cxn modelId="{55B00EDE-D95A-44CA-80ED-97706C6E3D58}" type="presParOf" srcId="{55735330-E674-4880-966D-50FA8C15BD23}" destId="{FEBD39E8-9894-4623-B77A-879CA1F75C28}" srcOrd="3" destOrd="0" presId="urn:microsoft.com/office/officeart/2005/8/layout/pyramid1"/>
    <dgm:cxn modelId="{B0E87875-B0FF-4756-8C9F-B27E3E1E5584}" type="presParOf" srcId="{FEBD39E8-9894-4623-B77A-879CA1F75C28}" destId="{647EE091-4135-47A1-ACE6-42CFC224C14E}" srcOrd="0" destOrd="0" presId="urn:microsoft.com/office/officeart/2005/8/layout/pyramid1"/>
    <dgm:cxn modelId="{E155574E-2699-4252-B2DE-55F8439369DB}" type="presParOf" srcId="{FEBD39E8-9894-4623-B77A-879CA1F75C28}" destId="{A024F716-A7D4-42D7-A78B-A3A6EE8A4B65}" srcOrd="1" destOrd="0" presId="urn:microsoft.com/office/officeart/2005/8/layout/pyramid1"/>
    <dgm:cxn modelId="{7EEBA131-6966-408D-9D7B-A9A9E9705EFE}" type="presParOf" srcId="{55735330-E674-4880-966D-50FA8C15BD23}" destId="{E7144C1F-ACBB-4BF2-B7A6-48DA32FAF078}" srcOrd="4" destOrd="0" presId="urn:microsoft.com/office/officeart/2005/8/layout/pyramid1"/>
    <dgm:cxn modelId="{DBBAB18A-90AF-45D8-B4A1-FA53E2F99043}" type="presParOf" srcId="{E7144C1F-ACBB-4BF2-B7A6-48DA32FAF078}" destId="{1486AB11-0DEB-49D1-AE85-559721DDA898}" srcOrd="0" destOrd="0" presId="urn:microsoft.com/office/officeart/2005/8/layout/pyramid1"/>
    <dgm:cxn modelId="{8294AEB2-6AE8-47CA-95C8-A67EE7C12A39}" type="presParOf" srcId="{E7144C1F-ACBB-4BF2-B7A6-48DA32FAF078}" destId="{54E3FD66-50E3-48CC-8D4D-82A84C6B0C4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4CD31-0B32-4558-A89F-61BD81B15321}">
      <dsp:nvSpPr>
        <dsp:cNvPr id="0" name=""/>
        <dsp:cNvSpPr/>
      </dsp:nvSpPr>
      <dsp:spPr>
        <a:xfrm>
          <a:off x="3873234" y="0"/>
          <a:ext cx="3082390" cy="1470275"/>
        </a:xfrm>
        <a:prstGeom prst="trapezoid">
          <a:avLst>
            <a:gd name="adj" fmla="val 104824"/>
          </a:avLst>
        </a:prstGeom>
        <a:solidFill>
          <a:srgbClr val="99FF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ts val="2000"/>
            </a:lnSpc>
            <a:spcBef>
              <a:spcPct val="0"/>
            </a:spcBef>
            <a:spcAft>
              <a:spcPts val="0"/>
            </a:spcAft>
            <a:buNone/>
          </a:pPr>
          <a:endParaRPr lang="en-US" altLang="zh-CN" sz="1800" b="1"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marL="0" lvl="0" indent="0" algn="ctr" defTabSz="800100">
            <a:lnSpc>
              <a:spcPts val="2000"/>
            </a:lnSpc>
            <a:spcBef>
              <a:spcPct val="0"/>
            </a:spcBef>
            <a:spcAft>
              <a:spcPts val="0"/>
            </a:spcAft>
            <a:buNone/>
          </a:pPr>
          <a:r>
            <a:rPr lang="en-US" altLang="zh-CN" sz="1800" b="1"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ERP</a:t>
          </a:r>
        </a:p>
        <a:p>
          <a:pPr marL="0" lvl="0" indent="0" algn="ctr" defTabSz="800100">
            <a:lnSpc>
              <a:spcPts val="2000"/>
            </a:lnSpc>
            <a:spcBef>
              <a:spcPct val="0"/>
            </a:spcBef>
            <a:spcAft>
              <a:spcPts val="0"/>
            </a:spcAft>
            <a:buNone/>
          </a:pPr>
          <a:r>
            <a:rPr lang="en-US" altLang="zh-CN" sz="1400" b="0" kern="1200" dirty="0" err="1">
              <a:effectLst/>
              <a:latin typeface="SF Pro Display" pitchFamily="50" charset="0"/>
              <a:ea typeface="SF Pro Display" pitchFamily="50" charset="0"/>
              <a:cs typeface="SF Pro Display" pitchFamily="50" charset="0"/>
            </a:rPr>
            <a:t>Doanh</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nghiệp</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Tài</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nguyên</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Kế</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hoạch</a:t>
          </a:r>
          <a:endParaRPr lang="zh-TW" altLang="en-US" sz="1400" b="0" kern="1200" dirty="0">
            <a:effectLst/>
            <a:latin typeface="SF Pro Display" pitchFamily="50" charset="0"/>
            <a:ea typeface="微軟正黑體" panose="020B0604030504040204" pitchFamily="34" charset="-120"/>
            <a:cs typeface="SF Pro Display" pitchFamily="50" charset="0"/>
          </a:endParaRPr>
        </a:p>
      </dsp:txBody>
      <dsp:txXfrm>
        <a:off x="3873234" y="0"/>
        <a:ext cx="3082390" cy="1470275"/>
      </dsp:txXfrm>
    </dsp:sp>
    <dsp:sp modelId="{155F240B-221B-4E8C-8B4B-B4D3C6EBFA0E}">
      <dsp:nvSpPr>
        <dsp:cNvPr id="0" name=""/>
        <dsp:cNvSpPr/>
      </dsp:nvSpPr>
      <dsp:spPr>
        <a:xfrm>
          <a:off x="2998094" y="1470275"/>
          <a:ext cx="4832669" cy="834869"/>
        </a:xfrm>
        <a:prstGeom prst="trapezoid">
          <a:avLst>
            <a:gd name="adj" fmla="val 104824"/>
          </a:avLst>
        </a:prstGeom>
        <a:solidFill>
          <a:srgbClr val="CCFF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ts val="2000"/>
            </a:lnSpc>
            <a:spcBef>
              <a:spcPct val="0"/>
            </a:spcBef>
            <a:spcAft>
              <a:spcPts val="0"/>
            </a:spcAft>
            <a:buNone/>
          </a:pPr>
          <a:r>
            <a:rPr lang="en-US" altLang="zh-CN" sz="1800" b="1"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APS</a:t>
          </a:r>
        </a:p>
        <a:p>
          <a:pPr marL="0" lvl="0" indent="0" algn="ctr" defTabSz="800100">
            <a:lnSpc>
              <a:spcPts val="2000"/>
            </a:lnSpc>
            <a:spcBef>
              <a:spcPct val="0"/>
            </a:spcBef>
            <a:spcAft>
              <a:spcPts val="0"/>
            </a:spcAft>
            <a:buNone/>
          </a:pPr>
          <a:r>
            <a:rPr lang="en-US" altLang="zh-CN" sz="1400" b="0" kern="1200" dirty="0" err="1">
              <a:effectLst/>
              <a:latin typeface="SF Pro Display" pitchFamily="50" charset="0"/>
              <a:ea typeface="SF Pro Display" pitchFamily="50" charset="0"/>
              <a:cs typeface="SF Pro Display" pitchFamily="50" charset="0"/>
            </a:rPr>
            <a:t>Lên</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kế</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hoạch</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và</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lập</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lịch</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trình</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nâng</a:t>
          </a:r>
          <a:r>
            <a:rPr lang="en-US" altLang="zh-CN" sz="1400" b="0" kern="1200" dirty="0">
              <a:effectLst/>
              <a:latin typeface="SF Pro Display" pitchFamily="50" charset="0"/>
              <a:ea typeface="SF Pro Display" pitchFamily="50" charset="0"/>
              <a:cs typeface="SF Pro Display" pitchFamily="50" charset="0"/>
            </a:rPr>
            <a:t> </a:t>
          </a:r>
          <a:r>
            <a:rPr lang="en-US" altLang="zh-CN" sz="1400" b="0" kern="1200" dirty="0" err="1">
              <a:effectLst/>
              <a:latin typeface="SF Pro Display" pitchFamily="50" charset="0"/>
              <a:ea typeface="SF Pro Display" pitchFamily="50" charset="0"/>
              <a:cs typeface="SF Pro Display" pitchFamily="50" charset="0"/>
            </a:rPr>
            <a:t>cao</a:t>
          </a:r>
          <a:endParaRPr lang="zh-TW" altLang="en-US" sz="1400" b="0" kern="1200" dirty="0">
            <a:effectLst/>
            <a:latin typeface="SF Pro Display" pitchFamily="50" charset="0"/>
            <a:ea typeface="Microsoft YaHei" panose="020B0503020204020204" pitchFamily="34" charset="-122"/>
            <a:cs typeface="SF Pro Display" pitchFamily="50" charset="0"/>
          </a:endParaRPr>
        </a:p>
      </dsp:txBody>
      <dsp:txXfrm>
        <a:off x="3843812" y="1470275"/>
        <a:ext cx="3141234" cy="834869"/>
      </dsp:txXfrm>
    </dsp:sp>
    <dsp:sp modelId="{876DBAF3-C5E2-4913-9C53-9EBD427A41A7}">
      <dsp:nvSpPr>
        <dsp:cNvPr id="0" name=""/>
        <dsp:cNvSpPr/>
      </dsp:nvSpPr>
      <dsp:spPr>
        <a:xfrm>
          <a:off x="2279035" y="2292374"/>
          <a:ext cx="6266402" cy="683879"/>
        </a:xfrm>
        <a:prstGeom prst="trapezoid">
          <a:avLst>
            <a:gd name="adj" fmla="val 104824"/>
          </a:avLst>
        </a:prstGeom>
        <a:solidFill>
          <a:srgbClr val="FFFFCC"/>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MES </a:t>
          </a:r>
          <a:br>
            <a:rPr lang="en-US" altLang="zh-CN" sz="1800" b="1"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br>
          <a:r>
            <a:rPr lang="en-US" sz="1400" b="0" i="0" kern="1200" dirty="0" err="1">
              <a:latin typeface="SF Pro Display" pitchFamily="50" charset="0"/>
              <a:ea typeface="SF Pro Display" pitchFamily="50" charset="0"/>
              <a:cs typeface="SF Pro Display" pitchFamily="50" charset="0"/>
            </a:rPr>
            <a:t>Hệ</a:t>
          </a:r>
          <a:r>
            <a:rPr lang="en-US" sz="1400" b="0" i="0" kern="1200" dirty="0">
              <a:latin typeface="SF Pro Display" pitchFamily="50" charset="0"/>
              <a:ea typeface="SF Pro Display" pitchFamily="50" charset="0"/>
              <a:cs typeface="SF Pro Display" pitchFamily="50" charset="0"/>
            </a:rPr>
            <a:t> </a:t>
          </a:r>
          <a:r>
            <a:rPr lang="en-US" sz="1400" b="0" i="0" kern="1200" dirty="0" err="1">
              <a:latin typeface="SF Pro Display" pitchFamily="50" charset="0"/>
              <a:ea typeface="SF Pro Display" pitchFamily="50" charset="0"/>
              <a:cs typeface="SF Pro Display" pitchFamily="50" charset="0"/>
            </a:rPr>
            <a:t>thống</a:t>
          </a:r>
          <a:r>
            <a:rPr lang="en-US" sz="1400" b="0" i="0" kern="1200" dirty="0">
              <a:latin typeface="SF Pro Display" pitchFamily="50" charset="0"/>
              <a:ea typeface="SF Pro Display" pitchFamily="50" charset="0"/>
              <a:cs typeface="SF Pro Display" pitchFamily="50" charset="0"/>
            </a:rPr>
            <a:t> </a:t>
          </a:r>
          <a:r>
            <a:rPr lang="en-US" sz="1400" b="0" i="0" kern="1200" dirty="0" err="1">
              <a:latin typeface="SF Pro Display" pitchFamily="50" charset="0"/>
              <a:ea typeface="SF Pro Display" pitchFamily="50" charset="0"/>
              <a:cs typeface="SF Pro Display" pitchFamily="50" charset="0"/>
            </a:rPr>
            <a:t>thực</a:t>
          </a:r>
          <a:r>
            <a:rPr lang="en-US" sz="1400" b="0" i="0" kern="1200" dirty="0">
              <a:latin typeface="SF Pro Display" pitchFamily="50" charset="0"/>
              <a:ea typeface="SF Pro Display" pitchFamily="50" charset="0"/>
              <a:cs typeface="SF Pro Display" pitchFamily="50" charset="0"/>
            </a:rPr>
            <a:t> </a:t>
          </a:r>
          <a:r>
            <a:rPr lang="en-US" sz="1400" b="0" i="0" kern="1200" dirty="0" err="1">
              <a:latin typeface="SF Pro Display" pitchFamily="50" charset="0"/>
              <a:ea typeface="SF Pro Display" pitchFamily="50" charset="0"/>
              <a:cs typeface="SF Pro Display" pitchFamily="50" charset="0"/>
            </a:rPr>
            <a:t>hiện</a:t>
          </a:r>
          <a:r>
            <a:rPr lang="en-US" sz="1400" b="0" i="0" kern="1200" dirty="0">
              <a:latin typeface="SF Pro Display" pitchFamily="50" charset="0"/>
              <a:ea typeface="SF Pro Display" pitchFamily="50" charset="0"/>
              <a:cs typeface="SF Pro Display" pitchFamily="50" charset="0"/>
            </a:rPr>
            <a:t> </a:t>
          </a:r>
          <a:r>
            <a:rPr lang="en-US" sz="1400" b="0" i="0" kern="1200" dirty="0" err="1">
              <a:latin typeface="SF Pro Display" pitchFamily="50" charset="0"/>
              <a:ea typeface="SF Pro Display" pitchFamily="50" charset="0"/>
              <a:cs typeface="SF Pro Display" pitchFamily="50" charset="0"/>
            </a:rPr>
            <a:t>sản</a:t>
          </a:r>
          <a:r>
            <a:rPr lang="en-US" sz="1400" b="0" i="0" kern="1200" dirty="0">
              <a:latin typeface="SF Pro Display" pitchFamily="50" charset="0"/>
              <a:ea typeface="SF Pro Display" pitchFamily="50" charset="0"/>
              <a:cs typeface="SF Pro Display" pitchFamily="50" charset="0"/>
            </a:rPr>
            <a:t> </a:t>
          </a:r>
          <a:r>
            <a:rPr lang="en-US" sz="1400" b="0" i="0" kern="1200" dirty="0" err="1">
              <a:latin typeface="SF Pro Display" pitchFamily="50" charset="0"/>
              <a:ea typeface="SF Pro Display" pitchFamily="50" charset="0"/>
              <a:cs typeface="SF Pro Display" pitchFamily="50" charset="0"/>
            </a:rPr>
            <a:t>xuất</a:t>
          </a:r>
          <a:endParaRPr lang="zh-TW" altLang="en-US" sz="1400" b="0" kern="1200" dirty="0">
            <a:effectLst>
              <a:outerShdw blurRad="38100" dist="38100" dir="2700000" algn="tl">
                <a:srgbClr val="000000">
                  <a:alpha val="43137"/>
                </a:srgbClr>
              </a:outerShdw>
            </a:effectLst>
            <a:latin typeface="SF Pro Display" pitchFamily="50" charset="0"/>
            <a:ea typeface="Microsoft YaHei" panose="020B0503020204020204" pitchFamily="34" charset="-122"/>
            <a:cs typeface="SF Pro Display" pitchFamily="50" charset="0"/>
          </a:endParaRPr>
        </a:p>
      </dsp:txBody>
      <dsp:txXfrm>
        <a:off x="3375655" y="2292374"/>
        <a:ext cx="4073161" cy="683879"/>
      </dsp:txXfrm>
    </dsp:sp>
    <dsp:sp modelId="{647EE091-4135-47A1-ACE6-42CFC224C14E}">
      <dsp:nvSpPr>
        <dsp:cNvPr id="0" name=""/>
        <dsp:cNvSpPr/>
      </dsp:nvSpPr>
      <dsp:spPr>
        <a:xfrm>
          <a:off x="1157665" y="2989024"/>
          <a:ext cx="8504513" cy="1067561"/>
        </a:xfrm>
        <a:prstGeom prst="trapezoid">
          <a:avLst>
            <a:gd name="adj" fmla="val 104824"/>
          </a:avLst>
        </a:prstGeom>
        <a:solidFill>
          <a:srgbClr val="FFCC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ts val="2000"/>
            </a:lnSpc>
            <a:spcBef>
              <a:spcPct val="0"/>
            </a:spcBef>
            <a:spcAft>
              <a:spcPts val="0"/>
            </a:spcAft>
            <a:buNone/>
          </a:pPr>
          <a:r>
            <a:rPr lang="vi-VN" altLang="zh-TW" sz="1800" b="1" kern="1200" dirty="0">
              <a:effectLst/>
              <a:latin typeface="SF Pro Display" pitchFamily="50" charset="0"/>
              <a:ea typeface="SF Pro Display" pitchFamily="50" charset="0"/>
              <a:cs typeface="SF Pro Display" pitchFamily="50" charset="0"/>
            </a:rPr>
            <a:t>Kiểm soát sàn nhà xưởng SFC</a:t>
          </a:r>
          <a:endParaRPr lang="en-US" altLang="zh-TW" sz="1800" b="1" kern="1200" dirty="0">
            <a:effectLst/>
            <a:latin typeface="SF Pro Display" pitchFamily="50" charset="0"/>
            <a:ea typeface="SF Pro Display" pitchFamily="50" charset="0"/>
            <a:cs typeface="SF Pro Display" pitchFamily="50" charset="0"/>
          </a:endParaRPr>
        </a:p>
        <a:p>
          <a:pPr marL="0" lvl="0" indent="0" algn="ctr" defTabSz="800100">
            <a:lnSpc>
              <a:spcPts val="2000"/>
            </a:lnSpc>
            <a:spcBef>
              <a:spcPct val="0"/>
            </a:spcBef>
            <a:spcAft>
              <a:spcPts val="0"/>
            </a:spcAft>
            <a:buNone/>
          </a:pP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Kiểm</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soát</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giám</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sát</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SCADA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và</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thu</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thập</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dữ</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liệu</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Nền</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tảng</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tự</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động</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hóa</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thiết</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0" kern="1200"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bị</a:t>
          </a:r>
          <a:r>
            <a:rPr lang="en-US" altLang="zh-TW" sz="1400" b="0" kern="1200"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EAP</a:t>
          </a:r>
          <a:endParaRPr lang="en-US" altLang="zh-TW" sz="1400" b="0" kern="1200" dirty="0">
            <a:effectLst/>
            <a:latin typeface="SF Pro Display" pitchFamily="50" charset="0"/>
            <a:ea typeface="SF Pro Display" pitchFamily="50" charset="0"/>
            <a:cs typeface="SF Pro Display" pitchFamily="50" charset="0"/>
          </a:endParaRPr>
        </a:p>
      </dsp:txBody>
      <dsp:txXfrm>
        <a:off x="2645955" y="2989024"/>
        <a:ext cx="5527934" cy="1067561"/>
      </dsp:txXfrm>
    </dsp:sp>
    <dsp:sp modelId="{1486AB11-0DEB-49D1-AE85-559721DDA898}">
      <dsp:nvSpPr>
        <dsp:cNvPr id="0" name=""/>
        <dsp:cNvSpPr/>
      </dsp:nvSpPr>
      <dsp:spPr>
        <a:xfrm>
          <a:off x="0" y="4056585"/>
          <a:ext cx="10828859" cy="1108694"/>
        </a:xfrm>
        <a:prstGeom prst="trapezoid">
          <a:avLst>
            <a:gd name="adj" fmla="val 104824"/>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ts val="2000"/>
            </a:lnSpc>
            <a:spcBef>
              <a:spcPct val="0"/>
            </a:spcBef>
            <a:spcAft>
              <a:spcPts val="0"/>
            </a:spcAft>
            <a:buNone/>
          </a:pPr>
          <a:endParaRPr lang="en-US" altLang="zh-TW" sz="18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sp:txBody>
      <dsp:txXfrm>
        <a:off x="1895050" y="4056585"/>
        <a:ext cx="7038758" cy="11086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7B736-4819-4C85-B50B-AB22983DF015}"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DF38D-9193-4763-B358-2F020D9F768D}" type="slidenum">
              <a:rPr lang="en-US" smtClean="0"/>
              <a:t>‹#›</a:t>
            </a:fld>
            <a:endParaRPr lang="en-US"/>
          </a:p>
        </p:txBody>
      </p:sp>
    </p:spTree>
    <p:extLst>
      <p:ext uri="{BB962C8B-B14F-4D97-AF65-F5344CB8AC3E}">
        <p14:creationId xmlns:p14="http://schemas.microsoft.com/office/powerpoint/2010/main" val="360054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Key features of ERP systems include real-time data processing, reporting tools, financial management capabilities, and integration with other software. These functionalities help organizations optimize their operations and make informed decisions.</a:t>
            </a:r>
          </a:p>
        </p:txBody>
      </p:sp>
      <p:sp>
        <p:nvSpPr>
          <p:cNvPr id="4" name="Slide Number Placeholder 3"/>
          <p:cNvSpPr>
            <a:spLocks noGrp="1"/>
          </p:cNvSpPr>
          <p:nvPr>
            <p:ph type="sldNum" sz="quarter" idx="5"/>
          </p:nvPr>
        </p:nvSpPr>
        <p:spPr/>
        <p:txBody>
          <a:bodyPr/>
          <a:lstStyle/>
          <a:p>
            <a:fld id="{544E9CDF-833C-4873-9C58-9DCA9D9A20F3}" type="slidenum">
              <a:rPr lang="zh-TW" altLang="en-US" smtClean="0"/>
              <a:t>6</a:t>
            </a:fld>
            <a:endParaRPr lang="zh-TW" altLang="en-US"/>
          </a:p>
        </p:txBody>
      </p:sp>
    </p:spTree>
    <p:extLst>
      <p:ext uri="{BB962C8B-B14F-4D97-AF65-F5344CB8AC3E}">
        <p14:creationId xmlns:p14="http://schemas.microsoft.com/office/powerpoint/2010/main" val="204740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ERP systems play a crucial role in aligning business operations with strategic goals. They enable organizations to improve efficiency, reduce costs, and foster collaboration among departments.</a:t>
            </a:r>
          </a:p>
        </p:txBody>
      </p:sp>
      <p:sp>
        <p:nvSpPr>
          <p:cNvPr id="4" name="Slide Number Placeholder 3"/>
          <p:cNvSpPr>
            <a:spLocks noGrp="1"/>
          </p:cNvSpPr>
          <p:nvPr>
            <p:ph type="sldNum" sz="quarter" idx="5"/>
          </p:nvPr>
        </p:nvSpPr>
        <p:spPr/>
        <p:txBody>
          <a:bodyPr/>
          <a:lstStyle/>
          <a:p>
            <a:fld id="{544E9CDF-833C-4873-9C58-9DCA9D9A20F3}" type="slidenum">
              <a:rPr lang="zh-TW" altLang="en-US" smtClean="0"/>
              <a:t>7</a:t>
            </a:fld>
            <a:endParaRPr lang="zh-TW" altLang="en-US"/>
          </a:p>
        </p:txBody>
      </p:sp>
    </p:spTree>
    <p:extLst>
      <p:ext uri="{BB962C8B-B14F-4D97-AF65-F5344CB8AC3E}">
        <p14:creationId xmlns:p14="http://schemas.microsoft.com/office/powerpoint/2010/main" val="408467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Integrating carbon footprint solutions with ERP systems can enhance sustainability efforts. This section will address the benefits of this integration, technological considerations, and implementation strategies.</a:t>
            </a:r>
          </a:p>
        </p:txBody>
      </p:sp>
      <p:sp>
        <p:nvSpPr>
          <p:cNvPr id="4" name="Slide Number Placeholder 3"/>
          <p:cNvSpPr>
            <a:spLocks noGrp="1"/>
          </p:cNvSpPr>
          <p:nvPr>
            <p:ph type="sldNum" sz="quarter" idx="5"/>
          </p:nvPr>
        </p:nvSpPr>
        <p:spPr/>
        <p:txBody>
          <a:bodyPr/>
          <a:lstStyle/>
          <a:p>
            <a:fld id="{544E9CDF-833C-4873-9C58-9DCA9D9A20F3}" type="slidenum">
              <a:rPr lang="zh-TW" altLang="en-US" smtClean="0"/>
              <a:t>8</a:t>
            </a:fld>
            <a:endParaRPr lang="zh-TW" altLang="en-US"/>
          </a:p>
        </p:txBody>
      </p:sp>
    </p:spTree>
    <p:extLst>
      <p:ext uri="{BB962C8B-B14F-4D97-AF65-F5344CB8AC3E}">
        <p14:creationId xmlns:p14="http://schemas.microsoft.com/office/powerpoint/2010/main" val="382776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Integrating carbon footprint solutions with ERP systems allows for better tracking of emissions, automated reporting, and improved decision-making. It enhances transparency and helps organizations achieve their sustainability goals more effectively.</a:t>
            </a:r>
          </a:p>
        </p:txBody>
      </p:sp>
      <p:sp>
        <p:nvSpPr>
          <p:cNvPr id="4" name="Slide Number Placeholder 3"/>
          <p:cNvSpPr>
            <a:spLocks noGrp="1"/>
          </p:cNvSpPr>
          <p:nvPr>
            <p:ph type="sldNum" sz="quarter" idx="5"/>
          </p:nvPr>
        </p:nvSpPr>
        <p:spPr/>
        <p:txBody>
          <a:bodyPr/>
          <a:lstStyle/>
          <a:p>
            <a:fld id="{544E9CDF-833C-4873-9C58-9DCA9D9A20F3}" type="slidenum">
              <a:rPr lang="zh-TW" altLang="en-US" smtClean="0"/>
              <a:t>9</a:t>
            </a:fld>
            <a:endParaRPr lang="zh-TW" altLang="en-US"/>
          </a:p>
        </p:txBody>
      </p:sp>
    </p:spTree>
    <p:extLst>
      <p:ext uri="{BB962C8B-B14F-4D97-AF65-F5344CB8AC3E}">
        <p14:creationId xmlns:p14="http://schemas.microsoft.com/office/powerpoint/2010/main" val="219310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When integrating carbon footprint solutions with ERP, organizations should consider data compatibility, software interoperability, and the availability of real-time analytics tools to ensure a smooth transition and effective monitoring.</a:t>
            </a:r>
          </a:p>
        </p:txBody>
      </p:sp>
      <p:sp>
        <p:nvSpPr>
          <p:cNvPr id="4" name="Slide Number Placeholder 3"/>
          <p:cNvSpPr>
            <a:spLocks noGrp="1"/>
          </p:cNvSpPr>
          <p:nvPr>
            <p:ph type="sldNum" sz="quarter" idx="5"/>
          </p:nvPr>
        </p:nvSpPr>
        <p:spPr/>
        <p:txBody>
          <a:bodyPr/>
          <a:lstStyle/>
          <a:p>
            <a:fld id="{544E9CDF-833C-4873-9C58-9DCA9D9A20F3}" type="slidenum">
              <a:rPr lang="zh-TW" altLang="en-US" smtClean="0"/>
              <a:t>10</a:t>
            </a:fld>
            <a:endParaRPr lang="zh-TW" altLang="en-US"/>
          </a:p>
        </p:txBody>
      </p:sp>
    </p:spTree>
    <p:extLst>
      <p:ext uri="{BB962C8B-B14F-4D97-AF65-F5344CB8AC3E}">
        <p14:creationId xmlns:p14="http://schemas.microsoft.com/office/powerpoint/2010/main" val="383713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E28D2-CDF2-ED87-762A-377E172B5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BCD85-5C52-99CF-1CFA-303F402A1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3CF86-DC56-8534-121D-836170B79350}"/>
              </a:ext>
            </a:extLst>
          </p:cNvPr>
          <p:cNvSpPr>
            <a:spLocks noGrp="1"/>
          </p:cNvSpPr>
          <p:nvPr>
            <p:ph type="body" idx="1"/>
          </p:nvPr>
        </p:nvSpPr>
        <p:spPr/>
        <p:txBody>
          <a:bodyPr/>
          <a:lstStyle/>
          <a:p>
            <a:r>
              <a:rPr lang="zh-TW" altLang="en-US"/>
              <a:t>When integrating carbon footprint solutions with ERP, organizations should consider data compatibility, software interoperability, and the availability of real-time analytics tools to ensure a smooth transition and effective monitoring.</a:t>
            </a:r>
          </a:p>
        </p:txBody>
      </p:sp>
      <p:sp>
        <p:nvSpPr>
          <p:cNvPr id="4" name="Slide Number Placeholder 3">
            <a:extLst>
              <a:ext uri="{FF2B5EF4-FFF2-40B4-BE49-F238E27FC236}">
                <a16:creationId xmlns:a16="http://schemas.microsoft.com/office/drawing/2014/main" id="{9CA4A621-C85E-5750-1A70-F0E1EFCEEB5B}"/>
              </a:ext>
            </a:extLst>
          </p:cNvPr>
          <p:cNvSpPr>
            <a:spLocks noGrp="1"/>
          </p:cNvSpPr>
          <p:nvPr>
            <p:ph type="sldNum" sz="quarter" idx="5"/>
          </p:nvPr>
        </p:nvSpPr>
        <p:spPr/>
        <p:txBody>
          <a:bodyPr/>
          <a:lstStyle/>
          <a:p>
            <a:fld id="{544E9CDF-833C-4873-9C58-9DCA9D9A20F3}" type="slidenum">
              <a:rPr lang="zh-TW" altLang="en-US" smtClean="0"/>
              <a:t>11</a:t>
            </a:fld>
            <a:endParaRPr lang="zh-TW" altLang="en-US"/>
          </a:p>
        </p:txBody>
      </p:sp>
    </p:spTree>
    <p:extLst>
      <p:ext uri="{BB962C8B-B14F-4D97-AF65-F5344CB8AC3E}">
        <p14:creationId xmlns:p14="http://schemas.microsoft.com/office/powerpoint/2010/main" val="382050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733D7A2-C585-48BF-BF8C-C21FDC051F77}" type="slidenum">
              <a:rPr lang="en-US" altLang="zh-TW" noProof="0" smtClean="0"/>
              <a:pPr/>
              <a:t>14</a:t>
            </a:fld>
            <a:endParaRPr lang="zh-TW" altLang="en-US" noProof="0" dirty="0"/>
          </a:p>
        </p:txBody>
      </p:sp>
    </p:spTree>
    <p:extLst>
      <p:ext uri="{BB962C8B-B14F-4D97-AF65-F5344CB8AC3E}">
        <p14:creationId xmlns:p14="http://schemas.microsoft.com/office/powerpoint/2010/main" val="389992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3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4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2/15/2025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8278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2/15/2025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313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2/15/2025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232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2/15/2025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9315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28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17" Type="http://schemas.openxmlformats.org/officeDocument/2006/relationships/image" Target="../media/image4.png"/><Relationship Id="rId2" Type="http://schemas.openxmlformats.org/officeDocument/2006/relationships/notesSlide" Target="../notesSlides/notesSlide7.xml"/><Relationship Id="rId16"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5" Type="http://schemas.openxmlformats.org/officeDocument/2006/relationships/image" Target="../media/image2.png"/><Relationship Id="rId10" Type="http://schemas.openxmlformats.org/officeDocument/2006/relationships/image" Target="../media/image22.jpeg"/><Relationship Id="rId4" Type="http://schemas.openxmlformats.org/officeDocument/2006/relationships/diagramLayout" Target="../diagrams/layout1.xml"/><Relationship Id="rId9" Type="http://schemas.openxmlformats.org/officeDocument/2006/relationships/image" Target="../media/image21.jpe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0D28C-AD1C-8B74-B903-95C1DD916867}"/>
            </a:ext>
          </a:extLst>
        </p:cNvPr>
        <p:cNvGrpSpPr/>
        <p:nvPr/>
      </p:nvGrpSpPr>
      <p:grpSpPr>
        <a:xfrm>
          <a:off x="0" y="0"/>
          <a:ext cx="0" cy="0"/>
          <a:chOff x="0" y="0"/>
          <a:chExt cx="0" cy="0"/>
        </a:xfrm>
      </p:grpSpPr>
      <p:pic>
        <p:nvPicPr>
          <p:cNvPr id="2" name="Picture 1" descr="Curved stone pathway in a calm lake at sunrise">
            <a:extLst>
              <a:ext uri="{FF2B5EF4-FFF2-40B4-BE49-F238E27FC236}">
                <a16:creationId xmlns:a16="http://schemas.microsoft.com/office/drawing/2014/main" id="{1EAA9FA6-A3C8-35F2-34C3-6B06FBA7551A}"/>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rcRect t="15730"/>
          <a:stretch/>
        </p:blipFill>
        <p:spPr>
          <a:xfrm>
            <a:off x="0" y="-1"/>
            <a:ext cx="12192000" cy="6858001"/>
          </a:xfrm>
          <a:prstGeom prst="rect">
            <a:avLst/>
          </a:prstGeom>
        </p:spPr>
      </p:pic>
      <p:pic>
        <p:nvPicPr>
          <p:cNvPr id="3" name="Picture 2">
            <a:extLst>
              <a:ext uri="{FF2B5EF4-FFF2-40B4-BE49-F238E27FC236}">
                <a16:creationId xmlns:a16="http://schemas.microsoft.com/office/drawing/2014/main" id="{B4E9D38A-F1B7-10CE-50AC-161FA73CE567}"/>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4" name="Picture 3">
            <a:extLst>
              <a:ext uri="{FF2B5EF4-FFF2-40B4-BE49-F238E27FC236}">
                <a16:creationId xmlns:a16="http://schemas.microsoft.com/office/drawing/2014/main" id="{3ABAC6F5-C15A-0353-DD4D-E3A91EDB9CC5}"/>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sp>
        <p:nvSpPr>
          <p:cNvPr id="6" name="TextBox 5">
            <a:extLst>
              <a:ext uri="{FF2B5EF4-FFF2-40B4-BE49-F238E27FC236}">
                <a16:creationId xmlns:a16="http://schemas.microsoft.com/office/drawing/2014/main" id="{5C3A4419-0178-50B2-15A2-137DDB18E1A7}"/>
              </a:ext>
            </a:extLst>
          </p:cNvPr>
          <p:cNvSpPr txBox="1"/>
          <p:nvPr/>
        </p:nvSpPr>
        <p:spPr>
          <a:xfrm>
            <a:off x="1268500" y="1753671"/>
            <a:ext cx="7846925" cy="830997"/>
          </a:xfrm>
          <a:prstGeom prst="rect">
            <a:avLst/>
          </a:prstGeom>
          <a:noFill/>
        </p:spPr>
        <p:txBody>
          <a:bodyPr wrap="square">
            <a:spAutoFit/>
          </a:bodyPr>
          <a:lstStyle/>
          <a:p>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Hiểu</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về</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Dấu</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chân</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Carbon</a:t>
            </a:r>
          </a:p>
        </p:txBody>
      </p:sp>
      <p:pic>
        <p:nvPicPr>
          <p:cNvPr id="8" name="Picture 7">
            <a:extLst>
              <a:ext uri="{FF2B5EF4-FFF2-40B4-BE49-F238E27FC236}">
                <a16:creationId xmlns:a16="http://schemas.microsoft.com/office/drawing/2014/main" id="{0F7AFDD8-2A22-1DEB-7785-3467A7CBF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Tree>
    <p:extLst>
      <p:ext uri="{BB962C8B-B14F-4D97-AF65-F5344CB8AC3E}">
        <p14:creationId xmlns:p14="http://schemas.microsoft.com/office/powerpoint/2010/main" val="150694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e synthesized image images of AI of the near future and the Internet based on photographs.">
            <a:extLst>
              <a:ext uri="{FF2B5EF4-FFF2-40B4-BE49-F238E27FC236}">
                <a16:creationId xmlns:a16="http://schemas.microsoft.com/office/drawing/2014/main" id="{E7E58FB4-4C53-4C16-8E6B-3D188CC0DB65}"/>
              </a:ext>
            </a:extLst>
          </p:cNvPr>
          <p:cNvPicPr>
            <a:picLocks noGrp="1" noChangeAspect="1"/>
          </p:cNvPicPr>
          <p:nvPr>
            <p:ph sz="half" idx="1"/>
          </p:nvPr>
        </p:nvPicPr>
        <p:blipFill>
          <a:blip r:embed="rId3"/>
          <a:srcRect l="35755" r="15972" b="1"/>
          <a:stretch/>
        </p:blipFill>
        <p:spPr>
          <a:xfrm>
            <a:off x="718877" y="716812"/>
            <a:ext cx="4010734" cy="5545909"/>
          </a:xfrm>
          <a:prstGeom prst="rect">
            <a:avLst/>
          </a:prstGeom>
        </p:spPr>
      </p:pic>
      <p:sp>
        <p:nvSpPr>
          <p:cNvPr id="4" name="Content Placeholder 3">
            <a:extLst>
              <a:ext uri="{FF2B5EF4-FFF2-40B4-BE49-F238E27FC236}">
                <a16:creationId xmlns:a16="http://schemas.microsoft.com/office/drawing/2014/main" id="{AA50225F-1697-D1B0-23E4-2F5C46D62F6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18755" y="2092298"/>
            <a:ext cx="6703168" cy="4017730"/>
          </a:xfrm>
        </p:spPr>
        <p:txBody>
          <a:bodyPr>
            <a:normAutofit/>
          </a:bodyPr>
          <a:lstStyle/>
          <a:p>
            <a:pPr>
              <a:spcBef>
                <a:spcPts val="2500"/>
              </a:spcBef>
            </a:pPr>
            <a:r>
              <a:rPr lang="vi-VN" altLang="zh-TW" sz="2000" b="1" dirty="0">
                <a:latin typeface="SF Pro Display" pitchFamily="50" charset="0"/>
                <a:ea typeface="SF Pro Display" pitchFamily="50" charset="0"/>
                <a:cs typeface="SF Pro Display" pitchFamily="50" charset="0"/>
              </a:rPr>
              <a:t>  Khả năng tương thích dữ liệu</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Đảm bảo khả năng tương thích dữ liệu là rất quan trọng để hợp nhất các giải pháp về dấu chân carbon một cách liền mạch với các hệ thống ERP hiện có.</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vi-VN" altLang="zh-TW" sz="2000" b="1" dirty="0">
                <a:latin typeface="SF Pro Display" pitchFamily="50" charset="0"/>
                <a:ea typeface="SF Pro Display" pitchFamily="50" charset="0"/>
                <a:cs typeface="SF Pro Display" pitchFamily="50" charset="0"/>
              </a:rPr>
              <a:t>Khả năng tương tác của phần mềm</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Các tổ chức phải ưu tiên khả năng tương tác của phần mềm để đạt được sự giao tiếp hiệu quả giữa các giải pháp về dấu chân carbon và các ứng dụng ERP.</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Công</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cụ</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phân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tích</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thời</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gian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thực</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en-US" altLang="zh-TW" sz="1600" dirty="0" err="1">
                <a:latin typeface="SF Pro Display" pitchFamily="50" charset="0"/>
                <a:ea typeface="SF Pro Display" pitchFamily="50" charset="0"/>
                <a:cs typeface="SF Pro Display" pitchFamily="50" charset="0"/>
              </a:rPr>
              <a:t>Việc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cung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cấp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công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cụ</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phân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tích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thời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gian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thực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điều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cần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thiết</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để</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theo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dõi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số</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về</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dấu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chân</a:t>
            </a:r>
            <a:r>
              <a:rPr lang="en-US" altLang="zh-TW" sz="1600" dirty="0">
                <a:latin typeface="SF Pro Display" pitchFamily="50" charset="0"/>
                <a:ea typeface="SF Pro Display" pitchFamily="50" charset="0"/>
                <a:cs typeface="SF Pro Display" pitchFamily="50" charset="0"/>
              </a:rPr>
              <a:t> carbon </a:t>
            </a:r>
            <a:r>
              <a:rPr lang="en-US" altLang="zh-TW" sz="1600" dirty="0" err="1">
                <a:latin typeface="SF Pro Display" pitchFamily="50" charset="0"/>
                <a:ea typeface="SF Pro Display" pitchFamily="50" charset="0"/>
                <a:cs typeface="SF Pro Display" pitchFamily="50" charset="0"/>
              </a:rPr>
              <a:t>trong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quá</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trình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tích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a:t>
            </a:r>
            <a:endParaRPr lang="zh-TW" altLang="en-US" sz="1600" dirty="0">
              <a:latin typeface="SF Pro Display" pitchFamily="50" charset="0"/>
              <a:cs typeface="SF Pro Display" pitchFamily="50" charset="0"/>
            </a:endParaRPr>
          </a:p>
        </p:txBody>
      </p:sp>
      <p:pic>
        <p:nvPicPr>
          <p:cNvPr id="3" name="Picture 2">
            <a:extLst>
              <a:ext uri="{FF2B5EF4-FFF2-40B4-BE49-F238E27FC236}">
                <a16:creationId xmlns:a16="http://schemas.microsoft.com/office/drawing/2014/main" id="{8615FF5B-44FE-6A60-87F6-6CA8BA1030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6" name="Picture 5">
            <a:extLst>
              <a:ext uri="{FF2B5EF4-FFF2-40B4-BE49-F238E27FC236}">
                <a16:creationId xmlns:a16="http://schemas.microsoft.com/office/drawing/2014/main" id="{E7F999D3-CB36-F673-396F-A511FAD5B327}"/>
              </a:ext>
            </a:extLst>
          </p:cNvPr>
          <p:cNvPicPr>
            <a:picLocks noChangeAspect="1"/>
          </p:cNvPicPr>
          <p:nvPr/>
        </p:nvPicPr>
        <p:blipFill rotWithShape="1">
          <a:blip r:embed="rId5">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7" name="Picture 6">
            <a:extLst>
              <a:ext uri="{FF2B5EF4-FFF2-40B4-BE49-F238E27FC236}">
                <a16:creationId xmlns:a16="http://schemas.microsoft.com/office/drawing/2014/main" id="{0F3087F0-E336-1464-13E9-43411BE2B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10" name="Title 1">
            <a:extLst>
              <a:ext uri="{FF2B5EF4-FFF2-40B4-BE49-F238E27FC236}">
                <a16:creationId xmlns:a16="http://schemas.microsoft.com/office/drawing/2014/main" id="{84360471-5F78-96F9-FC5E-E421546E8569}"/>
              </a:ext>
            </a:extLst>
          </p:cNvPr>
          <p:cNvSpPr txBox="1">
            <a:spLocks/>
          </p:cNvSpPr>
          <p:nvPr/>
        </p:nvSpPr>
        <p:spPr>
          <a:xfrm>
            <a:off x="4741001" y="702829"/>
            <a:ext cx="7080922" cy="1163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Những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cân</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nhắc</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về</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công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nghệ</a:t>
            </a:r>
            <a:endPar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2943674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7BBC8-A9F9-F273-8D1F-E3A7A4AEC24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1B08B2-F4CE-DEFD-5FB0-BA845E29D86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90474" y="1947831"/>
            <a:ext cx="6731449" cy="3439898"/>
          </a:xfrm>
        </p:spPr>
        <p:txBody>
          <a:bodyPr>
            <a:noAutofit/>
          </a:bodyPr>
          <a:lstStyle/>
          <a:p>
            <a:pPr marL="0" indent="0">
              <a:lnSpc>
                <a:spcPct val="100000"/>
              </a:lnSpc>
              <a:spcBef>
                <a:spcPts val="2500"/>
              </a:spcBef>
              <a:buNone/>
            </a:pPr>
            <a:r>
              <a:rPr lang="vi-VN" altLang="zh-TW" sz="2000" dirty="0">
                <a:latin typeface="SF Pro Display" pitchFamily="50" charset="0"/>
                <a:ea typeface="SF Pro Display" pitchFamily="50" charset="0"/>
                <a:cs typeface="SF Pro Display" pitchFamily="50" charset="0"/>
              </a:rPr>
              <a:t>Chúng tôi kết hợp tài năng, công nghệ tiên tiến và kinh nghiệm từ nhiều lĩnh vực khác nhau trên thế giới để cung cấp các giải pháp toàn diện như</a:t>
            </a:r>
            <a:endParaRPr lang="en-US" altLang="zh-TW" sz="2000" dirty="0">
              <a:latin typeface="SF Pro Display" pitchFamily="50" charset="0"/>
              <a:ea typeface="SF Pro Display" pitchFamily="50" charset="0"/>
              <a:cs typeface="SF Pro Display" pitchFamily="50" charset="0"/>
            </a:endParaRPr>
          </a:p>
          <a:p>
            <a:pPr lvl="1">
              <a:lnSpc>
                <a:spcPct val="100000"/>
              </a:lnSpc>
              <a:spcBef>
                <a:spcPts val="2500"/>
              </a:spcBef>
            </a:pPr>
            <a:r>
              <a:rPr lang="vi-VN" altLang="zh-TW" sz="2000" dirty="0">
                <a:latin typeface="SF Pro Display" pitchFamily="50" charset="0"/>
                <a:ea typeface="SF Pro Display" pitchFamily="50" charset="0"/>
                <a:cs typeface="SF Pro Display" pitchFamily="50" charset="0"/>
              </a:rPr>
              <a:t>Chuyển đổi số DX.</a:t>
            </a:r>
            <a:endParaRPr lang="en-US" altLang="zh-TW" sz="2000" dirty="0">
              <a:latin typeface="SF Pro Display" pitchFamily="50" charset="0"/>
              <a:ea typeface="SF Pro Display" pitchFamily="50" charset="0"/>
              <a:cs typeface="SF Pro Display" pitchFamily="50" charset="0"/>
            </a:endParaRPr>
          </a:p>
          <a:p>
            <a:pPr lvl="1">
              <a:lnSpc>
                <a:spcPct val="100000"/>
              </a:lnSpc>
              <a:spcBef>
                <a:spcPts val="2500"/>
              </a:spcBef>
            </a:pPr>
            <a:r>
              <a:rPr lang="vi-VN" altLang="zh-TW" sz="2000" dirty="0">
                <a:latin typeface="SF Pro Display" pitchFamily="50" charset="0"/>
                <a:ea typeface="SF Pro Display" pitchFamily="50" charset="0"/>
                <a:cs typeface="SF Pro Display" pitchFamily="50" charset="0"/>
              </a:rPr>
              <a:t>Chuyển đổi bền vững SX.</a:t>
            </a:r>
            <a:endParaRPr lang="en-US" altLang="zh-TW" sz="2000" dirty="0">
              <a:latin typeface="SF Pro Display" pitchFamily="50" charset="0"/>
              <a:ea typeface="SF Pro Display" pitchFamily="50" charset="0"/>
              <a:cs typeface="SF Pro Display" pitchFamily="50" charset="0"/>
            </a:endParaRPr>
          </a:p>
          <a:p>
            <a:pPr lvl="1">
              <a:lnSpc>
                <a:spcPct val="100000"/>
              </a:lnSpc>
              <a:spcBef>
                <a:spcPts val="2500"/>
              </a:spcBef>
            </a:pPr>
            <a:r>
              <a:rPr lang="vi-VN" altLang="zh-TW" sz="2000" dirty="0">
                <a:latin typeface="SF Pro Display" pitchFamily="50" charset="0"/>
                <a:ea typeface="SF Pro Display" pitchFamily="50" charset="0"/>
                <a:cs typeface="SF Pro Display" pitchFamily="50" charset="0"/>
              </a:rPr>
              <a:t>Sản xuất thông minh SM.</a:t>
            </a:r>
            <a:endParaRPr lang="en-US" altLang="zh-TW" sz="2000" dirty="0">
              <a:latin typeface="SF Pro Display" pitchFamily="50" charset="0"/>
              <a:ea typeface="SF Pro Display" pitchFamily="50" charset="0"/>
              <a:cs typeface="SF Pro Display" pitchFamily="50" charset="0"/>
            </a:endParaRPr>
          </a:p>
          <a:p>
            <a:pPr lvl="1">
              <a:lnSpc>
                <a:spcPct val="100000"/>
              </a:lnSpc>
              <a:spcBef>
                <a:spcPts val="2500"/>
              </a:spcBef>
            </a:pPr>
            <a:r>
              <a:rPr lang="vi-VN" altLang="zh-TW" sz="2000" dirty="0">
                <a:latin typeface="SF Pro Display" pitchFamily="50" charset="0"/>
                <a:ea typeface="SF Pro Display" pitchFamily="50" charset="0"/>
                <a:cs typeface="SF Pro Display" pitchFamily="50" charset="0"/>
              </a:rPr>
              <a:t>Trí tuệ nhân tạo AI.</a:t>
            </a:r>
            <a:endParaRPr lang="zh-TW" altLang="en-US" sz="2000" dirty="0">
              <a:latin typeface="SF Pro Display" pitchFamily="50" charset="0"/>
              <a:cs typeface="SF Pro Display" pitchFamily="50" charset="0"/>
            </a:endParaRPr>
          </a:p>
        </p:txBody>
      </p:sp>
      <p:pic>
        <p:nvPicPr>
          <p:cNvPr id="7" name="Picture 6">
            <a:extLst>
              <a:ext uri="{FF2B5EF4-FFF2-40B4-BE49-F238E27FC236}">
                <a16:creationId xmlns:a16="http://schemas.microsoft.com/office/drawing/2014/main" id="{97ECB14B-59E3-196B-F0D8-502CC12D6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pic>
        <p:nvPicPr>
          <p:cNvPr id="10" name="Picture 9" descr="digital transformation sustainable transformation intelligent manufacturing AI applications">
            <a:extLst>
              <a:ext uri="{FF2B5EF4-FFF2-40B4-BE49-F238E27FC236}">
                <a16:creationId xmlns:a16="http://schemas.microsoft.com/office/drawing/2014/main" id="{72B605E6-1828-196A-2815-B90261C7F272}"/>
              </a:ext>
            </a:extLst>
          </p:cNvPr>
          <p:cNvPicPr>
            <a:picLocks noChangeAspect="1"/>
          </p:cNvPicPr>
          <p:nvPr/>
        </p:nvPicPr>
        <p:blipFill>
          <a:blip r:embed="rId4"/>
          <a:srcRect l="25957" r="2443"/>
          <a:stretch/>
        </p:blipFill>
        <p:spPr>
          <a:xfrm>
            <a:off x="718877" y="727538"/>
            <a:ext cx="4015824" cy="5608715"/>
          </a:xfrm>
          <a:prstGeom prst="rect">
            <a:avLst/>
          </a:prstGeom>
        </p:spPr>
      </p:pic>
      <p:pic>
        <p:nvPicPr>
          <p:cNvPr id="11" name="Picture 10">
            <a:extLst>
              <a:ext uri="{FF2B5EF4-FFF2-40B4-BE49-F238E27FC236}">
                <a16:creationId xmlns:a16="http://schemas.microsoft.com/office/drawing/2014/main" id="{4712E32C-7B89-E5E9-1441-0FBB7ACADD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12" name="Picture 11">
            <a:extLst>
              <a:ext uri="{FF2B5EF4-FFF2-40B4-BE49-F238E27FC236}">
                <a16:creationId xmlns:a16="http://schemas.microsoft.com/office/drawing/2014/main" id="{2C2E23FF-3D63-C529-6F8A-2A63D19417C4}"/>
              </a:ext>
            </a:extLst>
          </p:cNvPr>
          <p:cNvPicPr>
            <a:picLocks noChangeAspect="1"/>
          </p:cNvPicPr>
          <p:nvPr/>
        </p:nvPicPr>
        <p:blipFill rotWithShape="1">
          <a:blip r:embed="rId6">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13" name="Picture 12">
            <a:extLst>
              <a:ext uri="{FF2B5EF4-FFF2-40B4-BE49-F238E27FC236}">
                <a16:creationId xmlns:a16="http://schemas.microsoft.com/office/drawing/2014/main" id="{10B3D5E0-3037-2BDF-3926-A744A898B640}"/>
              </a:ext>
            </a:extLst>
          </p:cNvPr>
          <p:cNvPicPr>
            <a:picLocks noChangeAspect="1"/>
          </p:cNvPicPr>
          <p:nvPr/>
        </p:nvPicPr>
        <p:blipFill>
          <a:blip r:embed="rId7"/>
          <a:stretch>
            <a:fillRect/>
          </a:stretch>
        </p:blipFill>
        <p:spPr>
          <a:xfrm>
            <a:off x="10115550" y="5364584"/>
            <a:ext cx="1706373" cy="889911"/>
          </a:xfrm>
          <a:prstGeom prst="rect">
            <a:avLst/>
          </a:prstGeom>
        </p:spPr>
      </p:pic>
      <p:sp>
        <p:nvSpPr>
          <p:cNvPr id="3" name="Title 1">
            <a:extLst>
              <a:ext uri="{FF2B5EF4-FFF2-40B4-BE49-F238E27FC236}">
                <a16:creationId xmlns:a16="http://schemas.microsoft.com/office/drawing/2014/main" id="{2E73BEDD-1D46-50FF-333E-47759401739F}"/>
              </a:ext>
            </a:extLst>
          </p:cNvPr>
          <p:cNvSpPr txBox="1">
            <a:spLocks/>
          </p:cNvSpPr>
          <p:nvPr/>
        </p:nvSpPr>
        <p:spPr>
          <a:xfrm>
            <a:off x="4741001" y="702829"/>
            <a:ext cx="7080922" cy="1163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Giới</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thiệu</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về</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Liên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minh</a:t>
            </a:r>
            <a:endPar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Nhà</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máy</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thông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minh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A1</a:t>
            </a:r>
          </a:p>
        </p:txBody>
      </p:sp>
    </p:spTree>
    <p:extLst>
      <p:ext uri="{BB962C8B-B14F-4D97-AF65-F5344CB8AC3E}">
        <p14:creationId xmlns:p14="http://schemas.microsoft.com/office/powerpoint/2010/main" val="2180021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1B2C-31E4-F92B-8EB7-DF3F0AA161A4}"/>
              </a:ext>
            </a:extLst>
          </p:cNvPr>
          <p:cNvSpPr>
            <a:spLocks noGrp="1"/>
          </p:cNvSpPr>
          <p:nvPr>
            <p:ph type="title"/>
          </p:nvPr>
        </p:nvSpPr>
        <p:spPr>
          <a:xfrm>
            <a:off x="4684823" y="916750"/>
            <a:ext cx="7137099" cy="976818"/>
          </a:xfrm>
        </p:spPr>
        <p:txBody>
          <a:bodyPr anchor="ctr">
            <a:normAutofit/>
          </a:bodyPr>
          <a:lstStyle/>
          <a:p>
            <a:pPr algn="ctr"/>
            <a:r>
              <a:rPr lang="en-US" altLang="zh-TW" sz="4000" b="1" dirty="0" err="1">
                <a:latin typeface="SF Pro Display" pitchFamily="50" charset="0"/>
                <a:ea typeface="SF Pro Display" pitchFamily="50" charset="0"/>
                <a:cs typeface="SF Pro Display" pitchFamily="50" charset="0"/>
              </a:rPr>
              <a:t>Điểm</a:t>
            </a:r>
            <a:r>
              <a:rPr lang="en-US" altLang="zh-TW" sz="4000" b="1" dirty="0">
                <a:latin typeface="SF Pro Display" pitchFamily="50" charset="0"/>
                <a:ea typeface="SF Pro Display" pitchFamily="50" charset="0"/>
                <a:cs typeface="SF Pro Display" pitchFamily="50" charset="0"/>
              </a:rPr>
              <a:t> </a:t>
            </a:r>
            <a:r>
              <a:rPr lang="en-US" altLang="zh-TW" sz="4000" b="1" dirty="0" err="1">
                <a:latin typeface="SF Pro Display" pitchFamily="50" charset="0"/>
                <a:ea typeface="SF Pro Display" pitchFamily="50" charset="0"/>
                <a:cs typeface="SF Pro Display" pitchFamily="50" charset="0"/>
              </a:rPr>
              <a:t>đau</a:t>
            </a:r>
            <a:r>
              <a:rPr lang="en-US" altLang="zh-TW" sz="4000" b="1" dirty="0">
                <a:latin typeface="SF Pro Display" pitchFamily="50" charset="0"/>
                <a:ea typeface="SF Pro Display" pitchFamily="50" charset="0"/>
                <a:cs typeface="SF Pro Display" pitchFamily="50" charset="0"/>
              </a:rPr>
              <a:t> </a:t>
            </a:r>
            <a:r>
              <a:rPr lang="en-US" altLang="zh-TW" sz="4000" b="1" dirty="0" err="1">
                <a:latin typeface="SF Pro Display" pitchFamily="50" charset="0"/>
                <a:ea typeface="SF Pro Display" pitchFamily="50" charset="0"/>
                <a:cs typeface="SF Pro Display" pitchFamily="50" charset="0"/>
              </a:rPr>
              <a:t>của</a:t>
            </a:r>
            <a:r>
              <a:rPr lang="en-US" altLang="zh-TW" sz="4000" b="1" dirty="0">
                <a:latin typeface="SF Pro Display" pitchFamily="50" charset="0"/>
                <a:ea typeface="SF Pro Display" pitchFamily="50" charset="0"/>
                <a:cs typeface="SF Pro Display" pitchFamily="50" charset="0"/>
              </a:rPr>
              <a:t> </a:t>
            </a:r>
            <a:r>
              <a:rPr lang="en-US" altLang="zh-TW" sz="4000" b="1" dirty="0" err="1">
                <a:latin typeface="SF Pro Display" pitchFamily="50" charset="0"/>
                <a:ea typeface="SF Pro Display" pitchFamily="50" charset="0"/>
                <a:cs typeface="SF Pro Display" pitchFamily="50" charset="0"/>
              </a:rPr>
              <a:t>ngành</a:t>
            </a:r>
            <a:endParaRPr lang="zh-TW" altLang="en-US" sz="4000" b="1" dirty="0">
              <a:latin typeface="SF Pro Display" pitchFamily="50" charset="0"/>
              <a:ea typeface="Microsoft YaHei" panose="020B0503020204020204" pitchFamily="34" charset="-122"/>
              <a:cs typeface="SF Pro Display" pitchFamily="50" charset="0"/>
            </a:endParaRPr>
          </a:p>
        </p:txBody>
      </p:sp>
      <p:sp>
        <p:nvSpPr>
          <p:cNvPr id="3" name="Content Placeholder 2">
            <a:extLst>
              <a:ext uri="{FF2B5EF4-FFF2-40B4-BE49-F238E27FC236}">
                <a16:creationId xmlns:a16="http://schemas.microsoft.com/office/drawing/2014/main" id="{5ECEDE02-70F6-6FF3-CCD3-56E507C00739}"/>
              </a:ext>
            </a:extLst>
          </p:cNvPr>
          <p:cNvSpPr>
            <a:spLocks noGrp="1"/>
          </p:cNvSpPr>
          <p:nvPr>
            <p:ph idx="1"/>
          </p:nvPr>
        </p:nvSpPr>
        <p:spPr>
          <a:xfrm>
            <a:off x="4684823" y="1893569"/>
            <a:ext cx="7137099" cy="2473490"/>
          </a:xfrm>
        </p:spPr>
        <p:txBody>
          <a:bodyPr>
            <a:normAutofit/>
          </a:bodyPr>
          <a:lstStyle/>
          <a:p>
            <a:r>
              <a:rPr lang="en-US" altLang="zh-TW" sz="2000" b="1" dirty="0">
                <a:latin typeface="SF Pro Display" pitchFamily="50" charset="0"/>
                <a:ea typeface="SF Pro Display" pitchFamily="50" charset="0"/>
                <a:cs typeface="SF Pro Display" pitchFamily="50" charset="0"/>
              </a:rPr>
              <a:t>Silo </a:t>
            </a:r>
            <a:r>
              <a:rPr lang="en-US" altLang="zh-TW" sz="2000" b="1" dirty="0" err="1">
                <a:latin typeface="SF Pro Display" pitchFamily="50" charset="0"/>
                <a:ea typeface="SF Pro Display" pitchFamily="50" charset="0"/>
                <a:cs typeface="SF Pro Display" pitchFamily="50" charset="0"/>
              </a:rPr>
              <a:t>dữ</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liệu</a:t>
            </a:r>
            <a:r>
              <a:rPr lang="en-US" altLang="zh-TW" sz="2000" b="1"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đảo</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thông</a:t>
            </a:r>
            <a:r>
              <a:rPr lang="en-US" altLang="zh-TW" sz="2000" dirty="0">
                <a:latin typeface="SF Pro Display" pitchFamily="50" charset="0"/>
                <a:ea typeface="SF Pro Display" pitchFamily="50" charset="0"/>
                <a:cs typeface="SF Pro Display" pitchFamily="50" charset="0"/>
              </a:rPr>
              <a:t> tin </a:t>
            </a:r>
            <a:r>
              <a:rPr lang="en-US" altLang="zh-TW" sz="2000" dirty="0" err="1">
                <a:latin typeface="SF Pro Display" pitchFamily="50" charset="0"/>
                <a:ea typeface="SF Pro Display" pitchFamily="50" charset="0"/>
                <a:cs typeface="SF Pro Display" pitchFamily="50" charset="0"/>
              </a:rPr>
              <a:t>biệt</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lập</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trong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tập</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đoàn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ngăn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cản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việc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trao</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đổi</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dữ</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liệu</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theo</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thời</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gian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thực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cản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trở</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ứng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dụng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cho</a:t>
            </a:r>
            <a:r>
              <a:rPr lang="en-US" altLang="zh-TW" sz="2000" dirty="0">
                <a:latin typeface="SF Pro Display" pitchFamily="50" charset="0"/>
                <a:ea typeface="SF Pro Display" pitchFamily="50" charset="0"/>
                <a:cs typeface="SF Pro Display" pitchFamily="50" charset="0"/>
              </a:rPr>
              <a:t> DX, SX, SM </a:t>
            </a:r>
            <a:r>
              <a:rPr lang="en-US" altLang="zh-TW" sz="2000" dirty="0" err="1">
                <a:latin typeface="SF Pro Display" pitchFamily="50" charset="0"/>
                <a:ea typeface="SF Pro Display" pitchFamily="50" charset="0"/>
                <a:cs typeface="SF Pro Display" pitchFamily="50" charset="0"/>
              </a:rPr>
              <a:t>và</a:t>
            </a:r>
            <a:r>
              <a:rPr lang="en-US" altLang="zh-TW" sz="2000" dirty="0">
                <a:latin typeface="SF Pro Display" pitchFamily="50" charset="0"/>
                <a:ea typeface="SF Pro Display" pitchFamily="50" charset="0"/>
                <a:cs typeface="SF Pro Display" pitchFamily="50" charset="0"/>
              </a:rPr>
              <a:t> AI.</a:t>
            </a:r>
          </a:p>
          <a:p>
            <a:r>
              <a:rPr lang="en-US" altLang="zh-TW" sz="2000" b="1" dirty="0" err="1">
                <a:latin typeface="SF Pro Display" pitchFamily="50" charset="0"/>
                <a:ea typeface="SF Pro Display" pitchFamily="50" charset="0"/>
                <a:cs typeface="SF Pro Display" pitchFamily="50" charset="0"/>
              </a:rPr>
              <a:t>Ngân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sách</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hạn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chế</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để</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triển</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khai</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ứng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dụng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cho</a:t>
            </a:r>
            <a:r>
              <a:rPr lang="en-US" altLang="zh-TW" sz="2000" dirty="0">
                <a:latin typeface="SF Pro Display" pitchFamily="50" charset="0"/>
                <a:ea typeface="SF Pro Display" pitchFamily="50" charset="0"/>
                <a:cs typeface="SF Pro Display" pitchFamily="50" charset="0"/>
              </a:rPr>
              <a:t> DX, SX, SM </a:t>
            </a:r>
            <a:r>
              <a:rPr lang="en-US" altLang="zh-TW" sz="2000" dirty="0" err="1">
                <a:latin typeface="SF Pro Display" pitchFamily="50" charset="0"/>
                <a:ea typeface="SF Pro Display" pitchFamily="50" charset="0"/>
                <a:cs typeface="SF Pro Display" pitchFamily="50" charset="0"/>
              </a:rPr>
              <a:t>và</a:t>
            </a:r>
            <a:r>
              <a:rPr lang="en-US" altLang="zh-TW" sz="2000" dirty="0">
                <a:latin typeface="SF Pro Display" pitchFamily="50" charset="0"/>
                <a:ea typeface="SF Pro Display" pitchFamily="50" charset="0"/>
                <a:cs typeface="SF Pro Display" pitchFamily="50" charset="0"/>
              </a:rPr>
              <a:t> AI.</a:t>
            </a:r>
          </a:p>
          <a:p>
            <a:r>
              <a:rPr lang="en-US" altLang="zh-TW" sz="2000" b="1" dirty="0" err="1">
                <a:latin typeface="SF Pro Display" pitchFamily="50" charset="0"/>
                <a:ea typeface="SF Pro Display" pitchFamily="50" charset="0"/>
                <a:cs typeface="SF Pro Display" pitchFamily="50" charset="0"/>
              </a:rPr>
              <a:t>Thiếu</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hụt</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nhân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tài</a:t>
            </a:r>
            <a:r>
              <a:rPr lang="en-US" altLang="zh-TW" sz="2000" dirty="0">
                <a:latin typeface="SF Pro Display" pitchFamily="50" charset="0"/>
                <a:ea typeface="SF Pro Display" pitchFamily="50" charset="0"/>
                <a:cs typeface="SF Pro Display" pitchFamily="50" charset="0"/>
              </a:rPr>
              <a:t> ở </a:t>
            </a:r>
            <a:r>
              <a:rPr lang="en-US" altLang="zh-TW" sz="2000" dirty="0" err="1">
                <a:latin typeface="SF Pro Display" pitchFamily="50" charset="0"/>
                <a:ea typeface="SF Pro Display" pitchFamily="50" charset="0"/>
                <a:cs typeface="SF Pro Display" pitchFamily="50" charset="0"/>
              </a:rPr>
              <a:t>nhiều</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phòng</a:t>
            </a:r>
            <a:r>
              <a:rPr lang="en-US" altLang="zh-TW" sz="2000" dirty="0">
                <a:latin typeface="SF Pro Display" pitchFamily="50" charset="0"/>
                <a:ea typeface="SF Pro Display" pitchFamily="50" charset="0"/>
                <a:cs typeface="SF Pro Display" pitchFamily="50" charset="0"/>
              </a:rPr>
              <a:t> ban </a:t>
            </a:r>
            <a:r>
              <a:rPr lang="en-US" altLang="zh-TW" sz="2000" dirty="0" err="1">
                <a:latin typeface="SF Pro Display" pitchFamily="50" charset="0"/>
                <a:ea typeface="SF Pro Display" pitchFamily="50" charset="0"/>
                <a:cs typeface="SF Pro Display" pitchFamily="50" charset="0"/>
              </a:rPr>
              <a:t>khác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nhau</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để</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duy</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trì</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các</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ứng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dụng</a:t>
            </a:r>
            <a:r>
              <a:rPr lang="en-US" altLang="zh-TW" sz="2000" dirty="0">
                <a:latin typeface="SF Pro Display" pitchFamily="50" charset="0"/>
                <a:ea typeface="SF Pro Display" pitchFamily="50" charset="0"/>
                <a:cs typeface="SF Pro Display" pitchFamily="50" charset="0"/>
              </a:rPr>
              <a:t> </a:t>
            </a:r>
            <a:r>
              <a:rPr lang="en-US" altLang="zh-TW" sz="2000" dirty="0" err="1">
                <a:latin typeface="SF Pro Display" pitchFamily="50" charset="0"/>
                <a:ea typeface="SF Pro Display" pitchFamily="50" charset="0"/>
                <a:cs typeface="SF Pro Display" pitchFamily="50" charset="0"/>
              </a:rPr>
              <a:t>cho</a:t>
            </a:r>
            <a:r>
              <a:rPr lang="en-US" altLang="zh-TW" sz="2000" dirty="0">
                <a:latin typeface="SF Pro Display" pitchFamily="50" charset="0"/>
                <a:ea typeface="SF Pro Display" pitchFamily="50" charset="0"/>
                <a:cs typeface="SF Pro Display" pitchFamily="50" charset="0"/>
              </a:rPr>
              <a:t> DX, SX, SM </a:t>
            </a:r>
            <a:r>
              <a:rPr lang="en-US" altLang="zh-TW" sz="2000" dirty="0" err="1">
                <a:latin typeface="SF Pro Display" pitchFamily="50" charset="0"/>
                <a:ea typeface="SF Pro Display" pitchFamily="50" charset="0"/>
                <a:cs typeface="SF Pro Display" pitchFamily="50" charset="0"/>
              </a:rPr>
              <a:t>và</a:t>
            </a:r>
            <a:r>
              <a:rPr lang="en-US" altLang="zh-TW" sz="2000" dirty="0">
                <a:latin typeface="SF Pro Display" pitchFamily="50" charset="0"/>
                <a:ea typeface="SF Pro Display" pitchFamily="50" charset="0"/>
                <a:cs typeface="SF Pro Display" pitchFamily="50" charset="0"/>
              </a:rPr>
              <a:t> AI.</a:t>
            </a:r>
            <a:endParaRPr lang="zh-TW" altLang="en-US" sz="2000" dirty="0">
              <a:latin typeface="SF Pro Display" pitchFamily="50" charset="0"/>
              <a:ea typeface="Microsoft YaHei" panose="020B0503020204020204" pitchFamily="34" charset="-122"/>
              <a:cs typeface="SF Pro Display" pitchFamily="50" charset="0"/>
            </a:endParaRPr>
          </a:p>
        </p:txBody>
      </p:sp>
      <p:sp>
        <p:nvSpPr>
          <p:cNvPr id="6" name="文字方塊 2">
            <a:extLst>
              <a:ext uri="{FF2B5EF4-FFF2-40B4-BE49-F238E27FC236}">
                <a16:creationId xmlns:a16="http://schemas.microsoft.com/office/drawing/2014/main" id="{9325ADD8-B489-8702-B100-24251B289CC0}"/>
              </a:ext>
            </a:extLst>
          </p:cNvPr>
          <p:cNvSpPr txBox="1"/>
          <p:nvPr/>
        </p:nvSpPr>
        <p:spPr>
          <a:xfrm>
            <a:off x="4684823" y="4367059"/>
            <a:ext cx="7137099" cy="1477328"/>
          </a:xfrm>
          <a:prstGeom prst="rect">
            <a:avLst/>
          </a:prstGeom>
          <a:noFill/>
        </p:spPr>
        <p:txBody>
          <a:bodyPr wrap="square">
            <a:spAutoFit/>
          </a:bodyPr>
          <a:lstStyle/>
          <a:p>
            <a:r>
              <a:rPr lang="en-US" altLang="zh-TW" dirty="0" err="1">
                <a:solidFill>
                  <a:srgbClr val="7030A0"/>
                </a:solidFill>
                <a:latin typeface="SF Pro Display" pitchFamily="50" charset="0"/>
                <a:ea typeface="SF Pro Display" pitchFamily="50" charset="0"/>
                <a:cs typeface="SF Pro Display" pitchFamily="50" charset="0"/>
              </a:rPr>
              <a:t>Các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thành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viên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của</a:t>
            </a:r>
            <a:r>
              <a:rPr lang="en-US" altLang="zh-TW" dirty="0">
                <a:solidFill>
                  <a:srgbClr val="7030A0"/>
                </a:solidFill>
                <a:latin typeface="SF Pro Display" pitchFamily="50" charset="0"/>
                <a:ea typeface="SF Pro Display" pitchFamily="50" charset="0"/>
                <a:cs typeface="SF Pro Display" pitchFamily="50" charset="0"/>
              </a:rPr>
              <a:t> A1 Alliance </a:t>
            </a:r>
            <a:r>
              <a:rPr lang="en-US" altLang="zh-TW" dirty="0" err="1">
                <a:solidFill>
                  <a:srgbClr val="7030A0"/>
                </a:solidFill>
                <a:latin typeface="SF Pro Display" pitchFamily="50" charset="0"/>
                <a:ea typeface="SF Pro Display" pitchFamily="50" charset="0"/>
                <a:cs typeface="SF Pro Display" pitchFamily="50" charset="0"/>
              </a:rPr>
              <a:t>giúp</a:t>
            </a:r>
            <a:r>
              <a:rPr lang="en-US" altLang="zh-TW" dirty="0">
                <a:solidFill>
                  <a:srgbClr val="7030A0"/>
                </a:solidFill>
                <a:latin typeface="SF Pro Display" pitchFamily="50" charset="0"/>
                <a:ea typeface="SF Pro Display" pitchFamily="50" charset="0"/>
                <a:cs typeface="SF Pro Display" pitchFamily="50" charset="0"/>
              </a:rPr>
              <a:t>:</a:t>
            </a:r>
          </a:p>
          <a:p>
            <a:pPr marL="285750" indent="-285750">
              <a:buFont typeface="Arial" panose="020B0604020202020204" pitchFamily="34" charset="0"/>
              <a:buChar char="•"/>
            </a:pPr>
            <a:r>
              <a:rPr lang="en-US" altLang="zh-TW" dirty="0" err="1">
                <a:solidFill>
                  <a:srgbClr val="7030A0"/>
                </a:solidFill>
                <a:latin typeface="SF Pro Display" pitchFamily="50" charset="0"/>
                <a:ea typeface="SF Pro Display" pitchFamily="50" charset="0"/>
                <a:cs typeface="SF Pro Display" pitchFamily="50" charset="0"/>
              </a:rPr>
              <a:t>Phát</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triển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một</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khuôn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khổ</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mạnh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mẽ</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để</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tích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hợp</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liền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mạch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ứng</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dụng</a:t>
            </a:r>
            <a:r>
              <a:rPr lang="en-US" altLang="zh-TW" dirty="0">
                <a:solidFill>
                  <a:srgbClr val="7030A0"/>
                </a:solidFill>
                <a:latin typeface="SF Pro Display" pitchFamily="50" charset="0"/>
                <a:ea typeface="SF Pro Display" pitchFamily="50" charset="0"/>
                <a:cs typeface="SF Pro Display" pitchFamily="50" charset="0"/>
              </a:rPr>
              <a:t> ở </a:t>
            </a:r>
            <a:r>
              <a:rPr lang="en-US" altLang="zh-TW" dirty="0" err="1">
                <a:solidFill>
                  <a:srgbClr val="7030A0"/>
                </a:solidFill>
                <a:latin typeface="SF Pro Display" pitchFamily="50" charset="0"/>
                <a:ea typeface="SF Pro Display" pitchFamily="50" charset="0"/>
                <a:cs typeface="SF Pro Display" pitchFamily="50" charset="0"/>
              </a:rPr>
              <a:t>nhiều</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giai</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đoạn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khác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nhau</a:t>
            </a:r>
            <a:r>
              <a:rPr lang="en-US" altLang="zh-TW" dirty="0">
                <a:solidFill>
                  <a:srgbClr val="7030A0"/>
                </a:solidFill>
                <a:latin typeface="SF Pro Display" pitchFamily="50" charset="0"/>
                <a:ea typeface="SF Pro Display" pitchFamily="50" charset="0"/>
                <a:cs typeface="SF Pro Display" pitchFamily="50" charset="0"/>
              </a:rPr>
              <a:t>.</a:t>
            </a:r>
          </a:p>
          <a:p>
            <a:pPr marL="285750" indent="-285750">
              <a:buFont typeface="Arial" panose="020B0604020202020204" pitchFamily="34" charset="0"/>
              <a:buChar char="•"/>
            </a:pPr>
            <a:r>
              <a:rPr lang="en-US" altLang="zh-TW" dirty="0">
                <a:solidFill>
                  <a:srgbClr val="7030A0"/>
                </a:solidFill>
                <a:latin typeface="SF Pro Display" pitchFamily="50" charset="0"/>
                <a:ea typeface="SF Pro Display" pitchFamily="50" charset="0"/>
                <a:cs typeface="SF Pro Display" pitchFamily="50" charset="0"/>
              </a:rPr>
              <a:t>Cung </a:t>
            </a:r>
            <a:r>
              <a:rPr lang="en-US" altLang="zh-TW" dirty="0" err="1">
                <a:solidFill>
                  <a:srgbClr val="7030A0"/>
                </a:solidFill>
                <a:latin typeface="SF Pro Display" pitchFamily="50" charset="0"/>
                <a:ea typeface="SF Pro Display" pitchFamily="50" charset="0"/>
                <a:cs typeface="SF Pro Display" pitchFamily="50" charset="0"/>
              </a:rPr>
              <a:t>cấp</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giải</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pháp</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tiết</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kiệm</a:t>
            </a:r>
            <a:r>
              <a:rPr lang="en-US" altLang="zh-TW" dirty="0">
                <a:solidFill>
                  <a:srgbClr val="7030A0"/>
                </a:solidFill>
                <a:latin typeface="SF Pro Display" pitchFamily="50" charset="0"/>
                <a:ea typeface="SF Pro Display" pitchFamily="50" charset="0"/>
                <a:cs typeface="SF Pro Display" pitchFamily="50" charset="0"/>
              </a:rPr>
              <a:t> chi </a:t>
            </a:r>
            <a:r>
              <a:rPr lang="en-US" altLang="zh-TW" dirty="0" err="1">
                <a:solidFill>
                  <a:srgbClr val="7030A0"/>
                </a:solidFill>
                <a:latin typeface="SF Pro Display" pitchFamily="50" charset="0"/>
                <a:ea typeface="SF Pro Display" pitchFamily="50" charset="0"/>
                <a:cs typeface="SF Pro Display" pitchFamily="50" charset="0"/>
              </a:rPr>
              <a:t>phí</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cho</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giai</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đoạn</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khác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nhau</a:t>
            </a:r>
            <a:r>
              <a:rPr lang="en-US" altLang="zh-TW" dirty="0">
                <a:solidFill>
                  <a:srgbClr val="7030A0"/>
                </a:solidFill>
                <a:latin typeface="SF Pro Display" pitchFamily="50" charset="0"/>
                <a:ea typeface="SF Pro Display" pitchFamily="50" charset="0"/>
                <a:cs typeface="SF Pro Display" pitchFamily="50" charset="0"/>
              </a:rPr>
              <a:t>.</a:t>
            </a:r>
          </a:p>
          <a:p>
            <a:pPr marL="285750" indent="-285750">
              <a:buFont typeface="Arial" panose="020B0604020202020204" pitchFamily="34" charset="0"/>
              <a:buChar char="•"/>
            </a:pPr>
            <a:r>
              <a:rPr lang="en-US" altLang="zh-TW" dirty="0" err="1">
                <a:solidFill>
                  <a:srgbClr val="7030A0"/>
                </a:solidFill>
                <a:latin typeface="SF Pro Display" pitchFamily="50" charset="0"/>
                <a:ea typeface="SF Pro Display" pitchFamily="50" charset="0"/>
                <a:cs typeface="SF Pro Display" pitchFamily="50" charset="0"/>
              </a:rPr>
              <a:t>Thiết</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lập</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các</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phòng</a:t>
            </a:r>
            <a:r>
              <a:rPr lang="en-US" altLang="zh-TW" dirty="0">
                <a:solidFill>
                  <a:srgbClr val="7030A0"/>
                </a:solidFill>
                <a:latin typeface="SF Pro Display" pitchFamily="50" charset="0"/>
                <a:ea typeface="SF Pro Display" pitchFamily="50" charset="0"/>
                <a:cs typeface="SF Pro Display" pitchFamily="50" charset="0"/>
              </a:rPr>
              <a:t> ban MIS, R&amp;D </a:t>
            </a:r>
            <a:r>
              <a:rPr lang="en-US" altLang="zh-TW" dirty="0" err="1">
                <a:solidFill>
                  <a:srgbClr val="7030A0"/>
                </a:solidFill>
                <a:latin typeface="SF Pro Display" pitchFamily="50" charset="0"/>
                <a:ea typeface="SF Pro Display" pitchFamily="50" charset="0"/>
                <a:cs typeface="SF Pro Display" pitchFamily="50" charset="0"/>
              </a:rPr>
              <a:t>và</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Kinh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doanh</a:t>
            </a:r>
            <a:r>
              <a:rPr lang="en-US" altLang="zh-TW" dirty="0">
                <a:solidFill>
                  <a:srgbClr val="7030A0"/>
                </a:solidFill>
                <a:latin typeface="SF Pro Display" pitchFamily="50" charset="0"/>
                <a:ea typeface="SF Pro Display" pitchFamily="50" charset="0"/>
                <a:cs typeface="SF Pro Display" pitchFamily="50" charset="0"/>
              </a:rPr>
              <a:t> </a:t>
            </a:r>
            <a:r>
              <a:rPr lang="en-US" altLang="zh-TW" dirty="0" err="1">
                <a:solidFill>
                  <a:srgbClr val="7030A0"/>
                </a:solidFill>
                <a:latin typeface="SF Pro Display" pitchFamily="50" charset="0"/>
                <a:ea typeface="SF Pro Display" pitchFamily="50" charset="0"/>
                <a:cs typeface="SF Pro Display" pitchFamily="50" charset="0"/>
              </a:rPr>
              <a:t>ảo</a:t>
            </a:r>
            <a:r>
              <a:rPr lang="en-US" altLang="zh-TW" dirty="0">
                <a:solidFill>
                  <a:srgbClr val="7030A0"/>
                </a:solidFill>
                <a:latin typeface="SF Pro Display" pitchFamily="50" charset="0"/>
                <a:ea typeface="SF Pro Display" pitchFamily="50" charset="0"/>
                <a:cs typeface="SF Pro Display" pitchFamily="50" charset="0"/>
              </a:rPr>
              <a:t>.</a:t>
            </a:r>
          </a:p>
        </p:txBody>
      </p:sp>
      <p:pic>
        <p:nvPicPr>
          <p:cNvPr id="7" name="Picture 6">
            <a:extLst>
              <a:ext uri="{FF2B5EF4-FFF2-40B4-BE49-F238E27FC236}">
                <a16:creationId xmlns:a16="http://schemas.microsoft.com/office/drawing/2014/main" id="{9F2E547F-1100-8951-3920-E01F2DED2C99}"/>
              </a:ext>
            </a:extLst>
          </p:cNvPr>
          <p:cNvPicPr>
            <a:picLocks noChangeAspect="1"/>
          </p:cNvPicPr>
          <p:nvPr/>
        </p:nvPicPr>
        <p:blipFill>
          <a:blip r:embed="rId2"/>
          <a:stretch>
            <a:fillRect/>
          </a:stretch>
        </p:blipFill>
        <p:spPr>
          <a:xfrm>
            <a:off x="10470201" y="5620149"/>
            <a:ext cx="1351722" cy="704952"/>
          </a:xfrm>
          <a:prstGeom prst="rect">
            <a:avLst/>
          </a:prstGeom>
        </p:spPr>
      </p:pic>
      <p:pic>
        <p:nvPicPr>
          <p:cNvPr id="10" name="Picture 9">
            <a:extLst>
              <a:ext uri="{FF2B5EF4-FFF2-40B4-BE49-F238E27FC236}">
                <a16:creationId xmlns:a16="http://schemas.microsoft.com/office/drawing/2014/main" id="{18DE7B86-452E-1724-4EC7-1188DC37DBFE}"/>
              </a:ext>
            </a:extLst>
          </p:cNvPr>
          <p:cNvPicPr>
            <a:picLocks noChangeAspect="1"/>
          </p:cNvPicPr>
          <p:nvPr/>
        </p:nvPicPr>
        <p:blipFill>
          <a:blip r:embed="rId3"/>
          <a:stretch>
            <a:fillRect/>
          </a:stretch>
        </p:blipFill>
        <p:spPr>
          <a:xfrm>
            <a:off x="934834" y="657928"/>
            <a:ext cx="3619772" cy="1154464"/>
          </a:xfrm>
          <a:prstGeom prst="rect">
            <a:avLst/>
          </a:prstGeom>
        </p:spPr>
      </p:pic>
      <p:pic>
        <p:nvPicPr>
          <p:cNvPr id="12" name="Picture 11" descr="A person looking at a magnifying glass over a group of people&#10;&#10;Description automatically generated">
            <a:extLst>
              <a:ext uri="{FF2B5EF4-FFF2-40B4-BE49-F238E27FC236}">
                <a16:creationId xmlns:a16="http://schemas.microsoft.com/office/drawing/2014/main" id="{92A941A3-B9EB-D8C7-6CDC-9D6750D51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082" y="4261063"/>
            <a:ext cx="3096058" cy="2064038"/>
          </a:xfrm>
          <a:prstGeom prst="rect">
            <a:avLst/>
          </a:prstGeom>
        </p:spPr>
      </p:pic>
      <p:pic>
        <p:nvPicPr>
          <p:cNvPr id="9" name="Picture 8">
            <a:extLst>
              <a:ext uri="{FF2B5EF4-FFF2-40B4-BE49-F238E27FC236}">
                <a16:creationId xmlns:a16="http://schemas.microsoft.com/office/drawing/2014/main" id="{9EEB449A-C697-2BBB-5102-30E9A2EC9D9D}"/>
              </a:ext>
            </a:extLst>
          </p:cNvPr>
          <p:cNvPicPr>
            <a:picLocks noChangeAspect="1"/>
          </p:cNvPicPr>
          <p:nvPr/>
        </p:nvPicPr>
        <p:blipFill>
          <a:blip r:embed="rId5"/>
          <a:stretch>
            <a:fillRect/>
          </a:stretch>
        </p:blipFill>
        <p:spPr>
          <a:xfrm>
            <a:off x="1206082" y="1893568"/>
            <a:ext cx="3096057" cy="2286319"/>
          </a:xfrm>
          <a:prstGeom prst="rect">
            <a:avLst/>
          </a:prstGeom>
        </p:spPr>
      </p:pic>
      <p:pic>
        <p:nvPicPr>
          <p:cNvPr id="4" name="Picture 3">
            <a:extLst>
              <a:ext uri="{FF2B5EF4-FFF2-40B4-BE49-F238E27FC236}">
                <a16:creationId xmlns:a16="http://schemas.microsoft.com/office/drawing/2014/main" id="{C0144811-2A12-C28E-1413-F3EAB15858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5" name="Picture 4">
            <a:extLst>
              <a:ext uri="{FF2B5EF4-FFF2-40B4-BE49-F238E27FC236}">
                <a16:creationId xmlns:a16="http://schemas.microsoft.com/office/drawing/2014/main" id="{B40F3D07-5F5C-6045-6940-DB000B69DCFC}"/>
              </a:ext>
            </a:extLst>
          </p:cNvPr>
          <p:cNvPicPr>
            <a:picLocks noChangeAspect="1"/>
          </p:cNvPicPr>
          <p:nvPr/>
        </p:nvPicPr>
        <p:blipFill rotWithShape="1">
          <a:blip r:embed="rId7">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8" name="Picture 7">
            <a:extLst>
              <a:ext uri="{FF2B5EF4-FFF2-40B4-BE49-F238E27FC236}">
                <a16:creationId xmlns:a16="http://schemas.microsoft.com/office/drawing/2014/main" id="{B1432575-4FD0-3948-0EEA-CEFB85DAD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Tree>
    <p:extLst>
      <p:ext uri="{BB962C8B-B14F-4D97-AF65-F5344CB8AC3E}">
        <p14:creationId xmlns:p14="http://schemas.microsoft.com/office/powerpoint/2010/main" val="12264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phone&#10;&#10;Description automatically generated">
            <a:extLst>
              <a:ext uri="{FF2B5EF4-FFF2-40B4-BE49-F238E27FC236}">
                <a16:creationId xmlns:a16="http://schemas.microsoft.com/office/drawing/2014/main" id="{25D75BA8-441E-A983-8FF4-B653672D3F3E}"/>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artisticBlur/>
                    </a14:imgEffect>
                  </a14:imgLayer>
                </a14:imgProps>
              </a:ext>
            </a:extLst>
          </a:blip>
          <a:srcRect l="1803" r="24419" b="-1"/>
          <a:stretch/>
        </p:blipFill>
        <p:spPr>
          <a:xfrm>
            <a:off x="1" y="1"/>
            <a:ext cx="12192000" cy="6857999"/>
          </a:xfrm>
          <a:prstGeom prst="rect">
            <a:avLst/>
          </a:prstGeom>
        </p:spPr>
      </p:pic>
      <p:pic>
        <p:nvPicPr>
          <p:cNvPr id="5" name="Picture 4">
            <a:extLst>
              <a:ext uri="{FF2B5EF4-FFF2-40B4-BE49-F238E27FC236}">
                <a16:creationId xmlns:a16="http://schemas.microsoft.com/office/drawing/2014/main" id="{C73937F0-BB98-B2C2-533B-B6363448EB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6" name="Picture 5">
            <a:extLst>
              <a:ext uri="{FF2B5EF4-FFF2-40B4-BE49-F238E27FC236}">
                <a16:creationId xmlns:a16="http://schemas.microsoft.com/office/drawing/2014/main" id="{83CE8267-92F5-97E4-C777-3824DA854855}"/>
              </a:ext>
            </a:extLst>
          </p:cNvPr>
          <p:cNvPicPr>
            <a:picLocks noChangeAspect="1"/>
          </p:cNvPicPr>
          <p:nvPr/>
        </p:nvPicPr>
        <p:blipFill rotWithShape="1">
          <a:blip r:embed="rId5">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7" name="Picture 6">
            <a:extLst>
              <a:ext uri="{FF2B5EF4-FFF2-40B4-BE49-F238E27FC236}">
                <a16:creationId xmlns:a16="http://schemas.microsoft.com/office/drawing/2014/main" id="{3C9622D7-7DE4-986B-F51E-8F120526B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4" name="TextBox 5">
            <a:extLst>
              <a:ext uri="{FF2B5EF4-FFF2-40B4-BE49-F238E27FC236}">
                <a16:creationId xmlns:a16="http://schemas.microsoft.com/office/drawing/2014/main" id="{19CDE764-47CD-6079-C3CE-2B7D3F6D8CB5}"/>
              </a:ext>
            </a:extLst>
          </p:cNvPr>
          <p:cNvSpPr txBox="1"/>
          <p:nvPr/>
        </p:nvSpPr>
        <p:spPr>
          <a:xfrm>
            <a:off x="1268500" y="1753671"/>
            <a:ext cx="9553471" cy="830997"/>
          </a:xfrm>
          <a:prstGeom prst="rect">
            <a:avLst/>
          </a:prstGeom>
          <a:noFill/>
        </p:spPr>
        <p:txBody>
          <a:bodyPr wrap="square">
            <a:spAutoFit/>
          </a:bodyPr>
          <a:lstStyle/>
          <a:p>
            <a:pPr>
              <a:lnSpc>
                <a:spcPct val="100000"/>
              </a:lnSpc>
            </a:pP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Hệ</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thống</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và</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Giải</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pháp</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A1</a:t>
            </a:r>
            <a:endParaRPr lang="zh-TW" altLang="en-US" sz="4800" b="1" dirty="0">
              <a:solidFill>
                <a:srgbClr val="FFFFFF"/>
              </a:solidFill>
              <a:effectLst>
                <a:outerShdw blurRad="38100" dist="38100" dir="2700000" algn="tl">
                  <a:srgbClr val="000000">
                    <a:alpha val="43137"/>
                  </a:srgbClr>
                </a:outerShdw>
              </a:effectLst>
              <a:latin typeface="SF Pro Display" pitchFamily="50" charset="0"/>
              <a:cs typeface="SF Pro Display" pitchFamily="50" charset="0"/>
            </a:endParaRPr>
          </a:p>
        </p:txBody>
      </p:sp>
    </p:spTree>
    <p:extLst>
      <p:ext uri="{BB962C8B-B14F-4D97-AF65-F5344CB8AC3E}">
        <p14:creationId xmlns:p14="http://schemas.microsoft.com/office/powerpoint/2010/main" val="2390184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88" y="0"/>
            <a:ext cx="12190412" cy="6810001"/>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7" name="Snip Diagonal Corner Rectangle 26"/>
          <p:cNvSpPr/>
          <p:nvPr/>
        </p:nvSpPr>
        <p:spPr>
          <a:xfrm>
            <a:off x="306310" y="2100468"/>
            <a:ext cx="10462075" cy="1066800"/>
          </a:xfrm>
          <a:prstGeom prst="snip2Diag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graphicFrame>
        <p:nvGraphicFramePr>
          <p:cNvPr id="2" name="Diagram1"/>
          <p:cNvGraphicFramePr/>
          <p:nvPr>
            <p:extLst>
              <p:ext uri="{D42A27DB-BD31-4B8C-83A1-F6EECF244321}">
                <p14:modId xmlns:p14="http://schemas.microsoft.com/office/powerpoint/2010/main" val="3157166029"/>
              </p:ext>
            </p:extLst>
          </p:nvPr>
        </p:nvGraphicFramePr>
        <p:xfrm>
          <a:off x="407883" y="1659588"/>
          <a:ext cx="10828859" cy="5165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Snip Diagonal Corner Rectangle 31"/>
          <p:cNvSpPr/>
          <p:nvPr/>
        </p:nvSpPr>
        <p:spPr>
          <a:xfrm>
            <a:off x="227274" y="613922"/>
            <a:ext cx="2168306" cy="685800"/>
          </a:xfrm>
          <a:prstGeom prst="snip2Diag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BI</a:t>
            </a:r>
          </a:p>
          <a:p>
            <a:pPr algn="ctr">
              <a:lnSpc>
                <a:spcPct val="100000"/>
              </a:lnSpc>
            </a:pPr>
            <a:r>
              <a:rPr lang="en-US" sz="16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Trí</a:t>
            </a:r>
            <a:r>
              <a:rPr lang="en-US" sz="16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sz="16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tuệ</a:t>
            </a:r>
            <a:r>
              <a:rPr lang="en-US" sz="16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sz="16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kinh</a:t>
            </a:r>
            <a:r>
              <a:rPr lang="en-US" sz="16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sz="16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doanh</a:t>
            </a:r>
            <a:endParaRPr lang="en-US" sz="1600"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
        <p:nvSpPr>
          <p:cNvPr id="31" name="Snip Diagonal Corner Rectangle 30"/>
          <p:cNvSpPr/>
          <p:nvPr/>
        </p:nvSpPr>
        <p:spPr>
          <a:xfrm>
            <a:off x="2690877" y="611669"/>
            <a:ext cx="3016997" cy="687288"/>
          </a:xfrm>
          <a:prstGeom prst="snip2Diag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SX</a:t>
            </a:r>
          </a:p>
          <a:p>
            <a:pPr algn="ctr"/>
            <a:r>
              <a:rPr lang="en-US" altLang="zh-TW" sz="1400" b="1" dirty="0" err="1">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Chuyển</a:t>
            </a:r>
            <a:r>
              <a:rPr lang="en-US" altLang="zh-TW" sz="1400" b="1" dirty="0">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dirty="0" err="1">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đổi</a:t>
            </a:r>
            <a:r>
              <a:rPr lang="en-US" altLang="zh-TW" sz="1400" b="1" dirty="0">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dirty="0" err="1">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bền</a:t>
            </a:r>
            <a:r>
              <a:rPr lang="en-US" altLang="zh-TW" sz="1400" b="1" dirty="0">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dirty="0" err="1">
                <a:solidFill>
                  <a:schemeClr val="tx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vững</a:t>
            </a:r>
            <a:endParaRPr lang="zh-TW" altLang="en-US" sz="1400" b="1" dirty="0">
              <a:solidFill>
                <a:schemeClr val="tx1"/>
              </a:solidFill>
              <a:effectLst>
                <a:outerShdw blurRad="38100" dist="38100" dir="2700000" algn="tl">
                  <a:srgbClr val="000000">
                    <a:alpha val="43137"/>
                  </a:srgbClr>
                </a:outerShdw>
              </a:effectLst>
              <a:latin typeface="SF Pro Display" pitchFamily="50" charset="0"/>
              <a:ea typeface="Microsoft YaHei" panose="020B0503020204020204" pitchFamily="34" charset="-122"/>
              <a:cs typeface="SF Pro Display" pitchFamily="50" charset="0"/>
            </a:endParaRPr>
          </a:p>
        </p:txBody>
      </p:sp>
      <p:sp>
        <p:nvSpPr>
          <p:cNvPr id="357" name="TextShape 1"/>
          <p:cNvSpPr txBox="1"/>
          <p:nvPr/>
        </p:nvSpPr>
        <p:spPr>
          <a:xfrm>
            <a:off x="4370913" y="104073"/>
            <a:ext cx="6572335" cy="487366"/>
          </a:xfrm>
          <a:prstGeom prst="rect">
            <a:avLst/>
          </a:prstGeom>
          <a:noFill/>
          <a:ln>
            <a:noFill/>
          </a:ln>
        </p:spPr>
        <p:txBody>
          <a:bodyPr anchor="ctr">
            <a:noAutofit/>
          </a:bodyPr>
          <a:lstStyle/>
          <a:p>
            <a:pPr algn="ctr">
              <a:lnSpc>
                <a:spcPct val="100000"/>
              </a:lnSpc>
            </a:pPr>
            <a:r>
              <a:rPr lang="en-US" altLang="zh-TW" sz="2400" b="1" spc="-1" dirty="0" err="1">
                <a:solidFill>
                  <a:srgbClr val="262626"/>
                </a:solidFill>
                <a:latin typeface="SF Pro Display" pitchFamily="50" charset="0"/>
                <a:ea typeface="SF Pro Display" pitchFamily="50" charset="0"/>
                <a:cs typeface="SF Pro Display" pitchFamily="50" charset="0"/>
              </a:rPr>
              <a:t>Giải</a:t>
            </a:r>
            <a:r>
              <a:rPr lang="en-US" altLang="zh-TW" sz="2400" b="1" spc="-1" dirty="0">
                <a:solidFill>
                  <a:srgbClr val="262626"/>
                </a:solidFill>
                <a:latin typeface="SF Pro Display" pitchFamily="50" charset="0"/>
                <a:ea typeface="SF Pro Display" pitchFamily="50" charset="0"/>
                <a:cs typeface="SF Pro Display" pitchFamily="50" charset="0"/>
              </a:rPr>
              <a:t> </a:t>
            </a:r>
            <a:r>
              <a:rPr lang="en-US" altLang="zh-TW" sz="2400" b="1" spc="-1" dirty="0" err="1">
                <a:solidFill>
                  <a:srgbClr val="262626"/>
                </a:solidFill>
                <a:latin typeface="SF Pro Display" pitchFamily="50" charset="0"/>
                <a:ea typeface="SF Pro Display" pitchFamily="50" charset="0"/>
                <a:cs typeface="SF Pro Display" pitchFamily="50" charset="0"/>
              </a:rPr>
              <a:t>pháp</a:t>
            </a:r>
            <a:r>
              <a:rPr lang="en-US" altLang="zh-TW" sz="2400" b="1" spc="-1" dirty="0">
                <a:solidFill>
                  <a:srgbClr val="262626"/>
                </a:solidFill>
                <a:latin typeface="SF Pro Display" pitchFamily="50" charset="0"/>
                <a:ea typeface="SF Pro Display" pitchFamily="50" charset="0"/>
                <a:cs typeface="SF Pro Display" pitchFamily="50" charset="0"/>
              </a:rPr>
              <a:t> Liên </a:t>
            </a:r>
            <a:r>
              <a:rPr lang="en-US" altLang="zh-TW" sz="2400" b="1" spc="-1" dirty="0" err="1">
                <a:solidFill>
                  <a:srgbClr val="262626"/>
                </a:solidFill>
                <a:latin typeface="SF Pro Display" pitchFamily="50" charset="0"/>
                <a:ea typeface="SF Pro Display" pitchFamily="50" charset="0"/>
                <a:cs typeface="SF Pro Display" pitchFamily="50" charset="0"/>
              </a:rPr>
              <a:t>minh</a:t>
            </a:r>
            <a:r>
              <a:rPr lang="en-US" altLang="zh-TW" sz="2400" b="1" spc="-1" dirty="0">
                <a:solidFill>
                  <a:srgbClr val="262626"/>
                </a:solidFill>
                <a:latin typeface="SF Pro Display" pitchFamily="50" charset="0"/>
                <a:ea typeface="SF Pro Display" pitchFamily="50" charset="0"/>
                <a:cs typeface="SF Pro Display" pitchFamily="50" charset="0"/>
              </a:rPr>
              <a:t> </a:t>
            </a:r>
            <a:r>
              <a:rPr lang="en-US" altLang="zh-TW" sz="2400" b="1" spc="-1" dirty="0" err="1">
                <a:solidFill>
                  <a:srgbClr val="262626"/>
                </a:solidFill>
                <a:latin typeface="SF Pro Display" pitchFamily="50" charset="0"/>
                <a:ea typeface="SF Pro Display" pitchFamily="50" charset="0"/>
                <a:cs typeface="SF Pro Display" pitchFamily="50" charset="0"/>
              </a:rPr>
              <a:t>Nhà</a:t>
            </a:r>
            <a:r>
              <a:rPr lang="en-US" altLang="zh-TW" sz="2400" b="1" spc="-1" dirty="0">
                <a:solidFill>
                  <a:srgbClr val="262626"/>
                </a:solidFill>
                <a:latin typeface="SF Pro Display" pitchFamily="50" charset="0"/>
                <a:ea typeface="SF Pro Display" pitchFamily="50" charset="0"/>
                <a:cs typeface="SF Pro Display" pitchFamily="50" charset="0"/>
              </a:rPr>
              <a:t> </a:t>
            </a:r>
            <a:r>
              <a:rPr lang="en-US" altLang="zh-TW" sz="2400" b="1" spc="-1" dirty="0" err="1">
                <a:solidFill>
                  <a:srgbClr val="262626"/>
                </a:solidFill>
                <a:latin typeface="SF Pro Display" pitchFamily="50" charset="0"/>
                <a:ea typeface="SF Pro Display" pitchFamily="50" charset="0"/>
                <a:cs typeface="SF Pro Display" pitchFamily="50" charset="0"/>
              </a:rPr>
              <a:t>máy</a:t>
            </a:r>
            <a:r>
              <a:rPr lang="en-US" altLang="zh-TW" sz="2400" b="1" spc="-1" dirty="0">
                <a:solidFill>
                  <a:srgbClr val="262626"/>
                </a:solidFill>
                <a:latin typeface="SF Pro Display" pitchFamily="50" charset="0"/>
                <a:ea typeface="SF Pro Display" pitchFamily="50" charset="0"/>
                <a:cs typeface="SF Pro Display" pitchFamily="50" charset="0"/>
              </a:rPr>
              <a:t> </a:t>
            </a:r>
            <a:r>
              <a:rPr lang="en-US" altLang="zh-TW" sz="2400" b="1" spc="-1" dirty="0" err="1">
                <a:solidFill>
                  <a:srgbClr val="262626"/>
                </a:solidFill>
                <a:latin typeface="SF Pro Display" pitchFamily="50" charset="0"/>
                <a:ea typeface="SF Pro Display" pitchFamily="50" charset="0"/>
                <a:cs typeface="SF Pro Display" pitchFamily="50" charset="0"/>
              </a:rPr>
              <a:t>thông</a:t>
            </a:r>
            <a:r>
              <a:rPr lang="en-US" altLang="zh-TW" sz="2400" b="1" spc="-1" dirty="0">
                <a:solidFill>
                  <a:srgbClr val="262626"/>
                </a:solidFill>
                <a:latin typeface="SF Pro Display" pitchFamily="50" charset="0"/>
                <a:ea typeface="SF Pro Display" pitchFamily="50" charset="0"/>
                <a:cs typeface="SF Pro Display" pitchFamily="50" charset="0"/>
              </a:rPr>
              <a:t> </a:t>
            </a:r>
            <a:r>
              <a:rPr lang="en-US" altLang="zh-TW" sz="2400" b="1" spc="-1" dirty="0" err="1">
                <a:solidFill>
                  <a:srgbClr val="262626"/>
                </a:solidFill>
                <a:latin typeface="SF Pro Display" pitchFamily="50" charset="0"/>
                <a:ea typeface="SF Pro Display" pitchFamily="50" charset="0"/>
                <a:cs typeface="SF Pro Display" pitchFamily="50" charset="0"/>
              </a:rPr>
              <a:t>minh</a:t>
            </a:r>
            <a:r>
              <a:rPr lang="en-US" altLang="zh-TW" sz="2400" b="1" spc="-1" dirty="0">
                <a:solidFill>
                  <a:srgbClr val="262626"/>
                </a:solidFill>
                <a:latin typeface="SF Pro Display" pitchFamily="50" charset="0"/>
                <a:ea typeface="SF Pro Display" pitchFamily="50" charset="0"/>
                <a:cs typeface="SF Pro Display" pitchFamily="50" charset="0"/>
              </a:rPr>
              <a:t> A1</a:t>
            </a:r>
            <a:endParaRPr lang="en-US" sz="2400" b="1" spc="-1" dirty="0">
              <a:solidFill>
                <a:srgbClr val="000000"/>
              </a:solidFill>
              <a:latin typeface="SF Pro Display" pitchFamily="50" charset="0"/>
              <a:ea typeface="SF Pro Display" pitchFamily="50" charset="0"/>
              <a:cs typeface="SF Pro Display" pitchFamily="50" charset="0"/>
            </a:endParaRPr>
          </a:p>
        </p:txBody>
      </p:sp>
      <p:sp>
        <p:nvSpPr>
          <p:cNvPr id="360" name="CustomShape 3"/>
          <p:cNvSpPr/>
          <p:nvPr/>
        </p:nvSpPr>
        <p:spPr>
          <a:xfrm>
            <a:off x="2347415" y="2091876"/>
            <a:ext cx="2368465" cy="860320"/>
          </a:xfrm>
          <a:prstGeom prst="rect">
            <a:avLst/>
          </a:prstGeom>
          <a:noFill/>
          <a:ln>
            <a:noFill/>
          </a:ln>
          <a:scene3d>
            <a:camera prst="orthographicFront"/>
            <a:lightRig rig="flat" dir="t"/>
          </a:scene3d>
          <a:sp3d prstMaterial="dkEdge">
            <a:bevelT w="8200" h="38100"/>
          </a:sp3d>
        </p:spPr>
        <p:style>
          <a:lnRef idx="0">
            <a:scrgbClr r="0" g="0" b="0"/>
          </a:lnRef>
          <a:fillRef idx="0">
            <a:scrgbClr r="0" g="0" b="0"/>
          </a:fillRef>
          <a:effectRef idx="1">
            <a:scrgbClr r="0" g="0" b="0"/>
          </a:effectRef>
          <a:fontRef idx="minor"/>
        </p:style>
        <p:txBody>
          <a:bodyPr wrap="square" lIns="90000" tIns="45000" rIns="90000" bIns="45000">
            <a:spAutoFit/>
          </a:bodyP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CRM</a:t>
            </a:r>
            <a:endParaRPr lang="en-US"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ct val="100000"/>
              </a:lnSpc>
            </a:pPr>
            <a:r>
              <a:rPr lang="en-US" altLang="zh-TW" sz="1600" spc="-1" dirty="0" err="1">
                <a:solidFill>
                  <a:srgbClr val="000000"/>
                </a:solidFill>
                <a:latin typeface="SF Pro Display" pitchFamily="50" charset="0"/>
                <a:ea typeface="SF Pro Display" pitchFamily="50" charset="0"/>
                <a:cs typeface="SF Pro Display" pitchFamily="50" charset="0"/>
              </a:rPr>
              <a:t>Quản</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lý</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quan</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hệ</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khách</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hàng</a:t>
            </a:r>
            <a:endParaRPr lang="en-US" sz="1600" spc="-1" dirty="0">
              <a:latin typeface="SF Pro Display" pitchFamily="50" charset="0"/>
              <a:ea typeface="SF Pro Display" pitchFamily="50" charset="0"/>
              <a:cs typeface="SF Pro Display" pitchFamily="50" charset="0"/>
            </a:endParaRPr>
          </a:p>
        </p:txBody>
      </p:sp>
      <p:sp>
        <p:nvSpPr>
          <p:cNvPr id="361" name="CustomShape 4"/>
          <p:cNvSpPr/>
          <p:nvPr/>
        </p:nvSpPr>
        <p:spPr>
          <a:xfrm>
            <a:off x="8663811" y="2091877"/>
            <a:ext cx="2105212" cy="86032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PLM</a:t>
            </a:r>
            <a:endParaRPr lang="en-US"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ct val="100000"/>
              </a:lnSpc>
            </a:pPr>
            <a:r>
              <a:rPr lang="en-US" altLang="zh-TW" sz="1600" spc="-1" dirty="0" err="1">
                <a:solidFill>
                  <a:srgbClr val="000000"/>
                </a:solidFill>
                <a:latin typeface="SF Pro Display" pitchFamily="50" charset="0"/>
                <a:ea typeface="SF Pro Display" pitchFamily="50" charset="0"/>
                <a:cs typeface="SF Pro Display" pitchFamily="50" charset="0"/>
              </a:rPr>
              <a:t>Quản</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lý</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vòng</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đời</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sản</a:t>
            </a:r>
            <a:r>
              <a:rPr lang="en-US" altLang="zh-TW" sz="1600" spc="-1" dirty="0">
                <a:solidFill>
                  <a:srgbClr val="000000"/>
                </a:solidFill>
                <a:latin typeface="SF Pro Display" pitchFamily="50" charset="0"/>
                <a:ea typeface="SF Pro Display" pitchFamily="50" charset="0"/>
                <a:cs typeface="SF Pro Display" pitchFamily="50" charset="0"/>
              </a:rPr>
              <a:t> </a:t>
            </a:r>
            <a:r>
              <a:rPr lang="en-US" altLang="zh-TW" sz="1600" spc="-1" dirty="0" err="1">
                <a:solidFill>
                  <a:srgbClr val="000000"/>
                </a:solidFill>
                <a:latin typeface="SF Pro Display" pitchFamily="50" charset="0"/>
                <a:ea typeface="SF Pro Display" pitchFamily="50" charset="0"/>
                <a:cs typeface="SF Pro Display" pitchFamily="50" charset="0"/>
              </a:rPr>
              <a:t>phẩm</a:t>
            </a:r>
            <a:endParaRPr lang="en-US" sz="1600" spc="-1" dirty="0">
              <a:latin typeface="SF Pro Display" pitchFamily="50" charset="0"/>
              <a:ea typeface="SF Pro Display" pitchFamily="50" charset="0"/>
              <a:cs typeface="SF Pro Display" pitchFamily="50" charset="0"/>
            </a:endParaRPr>
          </a:p>
        </p:txBody>
      </p:sp>
      <p:pic>
        <p:nvPicPr>
          <p:cNvPr id="362" name="內容版面配置區 4"/>
          <p:cNvPicPr/>
          <p:nvPr/>
        </p:nvPicPr>
        <p:blipFill>
          <a:blip r:embed="rId8" cstate="print"/>
          <a:stretch/>
        </p:blipFill>
        <p:spPr>
          <a:xfrm>
            <a:off x="8386445" y="4915788"/>
            <a:ext cx="1079239" cy="539640"/>
          </a:xfrm>
          <a:prstGeom prst="rect">
            <a:avLst/>
          </a:prstGeom>
          <a:ln>
            <a:noFill/>
          </a:ln>
        </p:spPr>
      </p:pic>
      <p:pic>
        <p:nvPicPr>
          <p:cNvPr id="363" name="內容版面配置區 4"/>
          <p:cNvPicPr/>
          <p:nvPr/>
        </p:nvPicPr>
        <p:blipFill>
          <a:blip r:embed="rId8" cstate="print"/>
          <a:stretch/>
        </p:blipFill>
        <p:spPr>
          <a:xfrm>
            <a:off x="9666271" y="4915788"/>
            <a:ext cx="1079239" cy="539640"/>
          </a:xfrm>
          <a:prstGeom prst="rect">
            <a:avLst/>
          </a:prstGeom>
          <a:ln>
            <a:noFill/>
          </a:ln>
        </p:spPr>
      </p:pic>
      <p:sp>
        <p:nvSpPr>
          <p:cNvPr id="364" name="CustomShape 5"/>
          <p:cNvSpPr/>
          <p:nvPr/>
        </p:nvSpPr>
        <p:spPr>
          <a:xfrm>
            <a:off x="450271" y="2105884"/>
            <a:ext cx="2105212" cy="86032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EIP</a:t>
            </a:r>
            <a:endParaRPr lang="en-US"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ct val="100000"/>
              </a:lnSpc>
            </a:pPr>
            <a:r>
              <a:rPr lang="sv-SE" altLang="zh-TW" sz="1600" spc="-1" dirty="0">
                <a:solidFill>
                  <a:srgbClr val="000000"/>
                </a:solidFill>
                <a:latin typeface="SF Pro Display" pitchFamily="50" charset="0"/>
                <a:ea typeface="SF Pro Display" pitchFamily="50" charset="0"/>
                <a:cs typeface="SF Pro Display" pitchFamily="50" charset="0"/>
              </a:rPr>
              <a:t>Cổng thông tin doanh nghiệp</a:t>
            </a:r>
            <a:endParaRPr lang="en-US" sz="1600" spc="-1" dirty="0">
              <a:latin typeface="SF Pro Display" pitchFamily="50" charset="0"/>
              <a:ea typeface="SF Pro Display" pitchFamily="50" charset="0"/>
              <a:cs typeface="SF Pro Display" pitchFamily="50" charset="0"/>
            </a:endParaRPr>
          </a:p>
        </p:txBody>
      </p:sp>
      <p:pic>
        <p:nvPicPr>
          <p:cNvPr id="367" name="內容版面配置區 4"/>
          <p:cNvPicPr/>
          <p:nvPr/>
        </p:nvPicPr>
        <p:blipFill>
          <a:blip r:embed="rId8" cstate="print"/>
          <a:stretch/>
        </p:blipFill>
        <p:spPr>
          <a:xfrm>
            <a:off x="10898590" y="4915788"/>
            <a:ext cx="1079239" cy="539640"/>
          </a:xfrm>
          <a:prstGeom prst="rect">
            <a:avLst/>
          </a:prstGeom>
          <a:ln>
            <a:noFill/>
          </a:ln>
        </p:spPr>
      </p:pic>
      <p:pic>
        <p:nvPicPr>
          <p:cNvPr id="368" name="內容版面配置區 4"/>
          <p:cNvPicPr/>
          <p:nvPr/>
        </p:nvPicPr>
        <p:blipFill>
          <a:blip r:embed="rId8" cstate="print"/>
          <a:stretch/>
        </p:blipFill>
        <p:spPr>
          <a:xfrm>
            <a:off x="10890912" y="5752068"/>
            <a:ext cx="1079239" cy="539640"/>
          </a:xfrm>
          <a:prstGeom prst="rect">
            <a:avLst/>
          </a:prstGeom>
          <a:ln>
            <a:noFill/>
          </a:ln>
        </p:spPr>
      </p:pic>
      <p:pic>
        <p:nvPicPr>
          <p:cNvPr id="369" name="內容版面配置區 4"/>
          <p:cNvPicPr/>
          <p:nvPr/>
        </p:nvPicPr>
        <p:blipFill>
          <a:blip r:embed="rId8" cstate="print"/>
          <a:stretch/>
        </p:blipFill>
        <p:spPr>
          <a:xfrm>
            <a:off x="9655714" y="5752068"/>
            <a:ext cx="1079239" cy="539640"/>
          </a:xfrm>
          <a:prstGeom prst="rect">
            <a:avLst/>
          </a:prstGeom>
          <a:ln>
            <a:noFill/>
          </a:ln>
        </p:spPr>
      </p:pic>
      <p:pic>
        <p:nvPicPr>
          <p:cNvPr id="370" name="內容版面配置區 4"/>
          <p:cNvPicPr/>
          <p:nvPr/>
        </p:nvPicPr>
        <p:blipFill>
          <a:blip r:embed="rId8" cstate="print"/>
          <a:stretch/>
        </p:blipFill>
        <p:spPr>
          <a:xfrm>
            <a:off x="8420516" y="5752068"/>
            <a:ext cx="1079239" cy="539640"/>
          </a:xfrm>
          <a:prstGeom prst="rect">
            <a:avLst/>
          </a:prstGeom>
          <a:ln>
            <a:noFill/>
          </a:ln>
        </p:spPr>
      </p:pic>
      <p:sp>
        <p:nvSpPr>
          <p:cNvPr id="371" name="CustomShape 6"/>
          <p:cNvSpPr/>
          <p:nvPr/>
        </p:nvSpPr>
        <p:spPr>
          <a:xfrm>
            <a:off x="6733274" y="2106636"/>
            <a:ext cx="2105212" cy="86032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SCM</a:t>
            </a:r>
            <a:endParaRPr lang="en-US"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ct val="100000"/>
              </a:lnSpc>
            </a:pPr>
            <a:r>
              <a:rPr lang="en-US" sz="1600" dirty="0" err="1">
                <a:latin typeface="SF Pro Display" pitchFamily="50" charset="0"/>
                <a:ea typeface="SF Pro Display" pitchFamily="50" charset="0"/>
                <a:cs typeface="SF Pro Display" pitchFamily="50" charset="0"/>
              </a:rPr>
              <a:t>Quản</a:t>
            </a:r>
            <a:r>
              <a:rPr lang="en-US" sz="1600" dirty="0">
                <a:latin typeface="SF Pro Display" pitchFamily="50" charset="0"/>
                <a:ea typeface="SF Pro Display" pitchFamily="50" charset="0"/>
                <a:cs typeface="SF Pro Display" pitchFamily="50" charset="0"/>
              </a:rPr>
              <a:t> </a:t>
            </a:r>
            <a:r>
              <a:rPr lang="en-US" sz="1600" dirty="0" err="1">
                <a:latin typeface="SF Pro Display" pitchFamily="50" charset="0"/>
                <a:ea typeface="SF Pro Display" pitchFamily="50" charset="0"/>
                <a:cs typeface="SF Pro Display" pitchFamily="50" charset="0"/>
              </a:rPr>
              <a:t>lý</a:t>
            </a:r>
            <a:r>
              <a:rPr lang="en-US" sz="1600" dirty="0">
                <a:latin typeface="SF Pro Display" pitchFamily="50" charset="0"/>
                <a:ea typeface="SF Pro Display" pitchFamily="50" charset="0"/>
                <a:cs typeface="SF Pro Display" pitchFamily="50" charset="0"/>
              </a:rPr>
              <a:t> </a:t>
            </a:r>
            <a:r>
              <a:rPr lang="en-US" sz="1600" dirty="0" err="1">
                <a:latin typeface="SF Pro Display" pitchFamily="50" charset="0"/>
                <a:ea typeface="SF Pro Display" pitchFamily="50" charset="0"/>
                <a:cs typeface="SF Pro Display" pitchFamily="50" charset="0"/>
              </a:rPr>
              <a:t>chuỗi</a:t>
            </a:r>
            <a:r>
              <a:rPr lang="en-US" sz="1600" dirty="0">
                <a:latin typeface="SF Pro Display" pitchFamily="50" charset="0"/>
                <a:ea typeface="SF Pro Display" pitchFamily="50" charset="0"/>
                <a:cs typeface="SF Pro Display" pitchFamily="50" charset="0"/>
              </a:rPr>
              <a:t> </a:t>
            </a:r>
            <a:r>
              <a:rPr lang="en-US" sz="1600" dirty="0" err="1">
                <a:latin typeface="SF Pro Display" pitchFamily="50" charset="0"/>
                <a:ea typeface="SF Pro Display" pitchFamily="50" charset="0"/>
                <a:cs typeface="SF Pro Display" pitchFamily="50" charset="0"/>
              </a:rPr>
              <a:t>cung</a:t>
            </a:r>
            <a:r>
              <a:rPr lang="en-US" sz="1600" dirty="0">
                <a:latin typeface="SF Pro Display" pitchFamily="50" charset="0"/>
                <a:ea typeface="SF Pro Display" pitchFamily="50" charset="0"/>
                <a:cs typeface="SF Pro Display" pitchFamily="50" charset="0"/>
              </a:rPr>
              <a:t> </a:t>
            </a:r>
            <a:r>
              <a:rPr lang="en-US" sz="1600" dirty="0" err="1">
                <a:latin typeface="SF Pro Display" pitchFamily="50" charset="0"/>
                <a:ea typeface="SF Pro Display" pitchFamily="50" charset="0"/>
                <a:cs typeface="SF Pro Display" pitchFamily="50" charset="0"/>
              </a:rPr>
              <a:t>ứng</a:t>
            </a:r>
            <a:endParaRPr lang="en-US" sz="1600"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pic>
        <p:nvPicPr>
          <p:cNvPr id="365" name="Picture 2" descr="http://thumb1.shutterstock.com/display_pic_with_logo/1816916/183897308/stock-vector-industrial-building-factory-and-power-plants-icon-set-isolated-vector-illustration-183897308.jpg"/>
          <p:cNvPicPr/>
          <p:nvPr/>
        </p:nvPicPr>
        <p:blipFill>
          <a:blip r:embed="rId9" cstate="print"/>
          <a:stretch/>
        </p:blipFill>
        <p:spPr>
          <a:xfrm>
            <a:off x="10748869" y="3402708"/>
            <a:ext cx="1296622" cy="831240"/>
          </a:xfrm>
          <a:prstGeom prst="rect">
            <a:avLst/>
          </a:prstGeom>
          <a:ln>
            <a:noFill/>
          </a:ln>
        </p:spPr>
      </p:pic>
      <p:pic>
        <p:nvPicPr>
          <p:cNvPr id="359" name="Picture 2" descr="http://www.sfenvironment.org/sites/default/files/editor-uploads/zero_waste/image/sfe_zw_graphic_square_building_lg.jpg"/>
          <p:cNvPicPr/>
          <p:nvPr/>
        </p:nvPicPr>
        <p:blipFill>
          <a:blip r:embed="rId10" cstate="print"/>
          <a:stretch/>
        </p:blipFill>
        <p:spPr>
          <a:xfrm>
            <a:off x="10890912" y="2068908"/>
            <a:ext cx="1197288" cy="829080"/>
          </a:xfrm>
          <a:prstGeom prst="rect">
            <a:avLst/>
          </a:prstGeom>
          <a:ln>
            <a:noFill/>
          </a:ln>
        </p:spPr>
      </p:pic>
      <p:pic>
        <p:nvPicPr>
          <p:cNvPr id="366" name="Picture 2" descr="http://thumb1.shutterstock.com/display_pic_with_logo/1816916/183897308/stock-vector-industrial-building-factory-and-power-plants-icon-set-isolated-vector-illustration-183897308.jpg"/>
          <p:cNvPicPr/>
          <p:nvPr/>
        </p:nvPicPr>
        <p:blipFill>
          <a:blip r:embed="rId9" cstate="print"/>
          <a:stretch/>
        </p:blipFill>
        <p:spPr>
          <a:xfrm>
            <a:off x="9248779" y="3402708"/>
            <a:ext cx="1296622" cy="831240"/>
          </a:xfrm>
          <a:prstGeom prst="rect">
            <a:avLst/>
          </a:prstGeom>
          <a:ln>
            <a:noFill/>
          </a:ln>
        </p:spPr>
      </p:pic>
      <p:sp>
        <p:nvSpPr>
          <p:cNvPr id="35" name="Rounded Rectangle 34"/>
          <p:cNvSpPr/>
          <p:nvPr/>
        </p:nvSpPr>
        <p:spPr>
          <a:xfrm>
            <a:off x="191344" y="1604052"/>
            <a:ext cx="11305256" cy="4752528"/>
          </a:xfrm>
          <a:prstGeom prst="roundRect">
            <a:avLst/>
          </a:prstGeom>
          <a:noFill/>
          <a:ln w="63500">
            <a:solidFill>
              <a:schemeClr val="accent1"/>
            </a:solidFill>
            <a:prstDash val="sysDot"/>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latin typeface="Microsoft YaHei" panose="020B0503020204020204" pitchFamily="34" charset="-122"/>
              <a:ea typeface="Microsoft YaHei" panose="020B0503020204020204" pitchFamily="34" charset="-122"/>
            </a:endParaRPr>
          </a:p>
        </p:txBody>
      </p:sp>
      <p:sp>
        <p:nvSpPr>
          <p:cNvPr id="36" name="Rectangle 35"/>
          <p:cNvSpPr/>
          <p:nvPr/>
        </p:nvSpPr>
        <p:spPr>
          <a:xfrm>
            <a:off x="983433" y="1635990"/>
            <a:ext cx="3423951" cy="338554"/>
          </a:xfrm>
          <a:prstGeom prst="rect">
            <a:avLst/>
          </a:prstGeom>
        </p:spPr>
        <p:txBody>
          <a:bodyPr wrap="square">
            <a:spAutoFit/>
          </a:bodyPr>
          <a:lstStyle/>
          <a:p>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Hệ</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thống</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nhà</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máy</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thông</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6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minh</a:t>
            </a:r>
            <a:r>
              <a:rPr lang="en-US" altLang="zh-TW"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A1</a:t>
            </a:r>
            <a:endParaRPr lang="en-US" sz="16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
        <p:nvSpPr>
          <p:cNvPr id="33" name="Snip Diagonal Corner Rectangle 32"/>
          <p:cNvSpPr/>
          <p:nvPr/>
        </p:nvSpPr>
        <p:spPr>
          <a:xfrm>
            <a:off x="6003171" y="613922"/>
            <a:ext cx="2239024" cy="685800"/>
          </a:xfrm>
          <a:prstGeom prst="snip2Diag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TW"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SM</a:t>
            </a:r>
          </a:p>
          <a:p>
            <a:pPr algn="ctr">
              <a:lnSpc>
                <a:spcPct val="100000"/>
              </a:lnSpc>
            </a:pP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Sản</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xuất</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thông</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minh</a:t>
            </a:r>
            <a:endParaRPr lang="en-US" sz="1400" b="1" spc="-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grpSp>
        <p:nvGrpSpPr>
          <p:cNvPr id="11" name="Group 10">
            <a:extLst>
              <a:ext uri="{FF2B5EF4-FFF2-40B4-BE49-F238E27FC236}">
                <a16:creationId xmlns:a16="http://schemas.microsoft.com/office/drawing/2014/main" id="{97459721-8F2A-5205-31DF-9CFF04C793D1}"/>
              </a:ext>
            </a:extLst>
          </p:cNvPr>
          <p:cNvGrpSpPr/>
          <p:nvPr/>
        </p:nvGrpSpPr>
        <p:grpSpPr>
          <a:xfrm>
            <a:off x="4764978" y="1305576"/>
            <a:ext cx="1199367" cy="697721"/>
            <a:chOff x="4764978" y="1305576"/>
            <a:chExt cx="1199367" cy="697721"/>
          </a:xfrm>
        </p:grpSpPr>
        <p:sp>
          <p:nvSpPr>
            <p:cNvPr id="7" name="Rectangle: Rounded Corners 6">
              <a:extLst>
                <a:ext uri="{FF2B5EF4-FFF2-40B4-BE49-F238E27FC236}">
                  <a16:creationId xmlns:a16="http://schemas.microsoft.com/office/drawing/2014/main" id="{E78DABAD-176D-9342-6152-355B7FC3E03B}"/>
                </a:ext>
              </a:extLst>
            </p:cNvPr>
            <p:cNvSpPr/>
            <p:nvPr/>
          </p:nvSpPr>
          <p:spPr>
            <a:xfrm>
              <a:off x="4771082" y="1305576"/>
              <a:ext cx="1159704" cy="619339"/>
            </a:xfrm>
            <a:prstGeom prst="roundRect">
              <a:avLst/>
            </a:prstGeom>
            <a:ln w="127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latin typeface="Microsoft YaHei" panose="020B0503020204020204" pitchFamily="34" charset="-122"/>
                <a:ea typeface="Microsoft YaHei" panose="020B0503020204020204" pitchFamily="34" charset="-122"/>
              </a:endParaRPr>
            </a:p>
          </p:txBody>
        </p:sp>
        <p:grpSp>
          <p:nvGrpSpPr>
            <p:cNvPr id="3" name="Group 2">
              <a:extLst>
                <a:ext uri="{FF2B5EF4-FFF2-40B4-BE49-F238E27FC236}">
                  <a16:creationId xmlns:a16="http://schemas.microsoft.com/office/drawing/2014/main" id="{61ABC461-02EE-2A86-5D7E-FEAE9BA56D37}"/>
                </a:ext>
              </a:extLst>
            </p:cNvPr>
            <p:cNvGrpSpPr/>
            <p:nvPr/>
          </p:nvGrpSpPr>
          <p:grpSpPr>
            <a:xfrm>
              <a:off x="4764978" y="1331244"/>
              <a:ext cx="1199367" cy="672053"/>
              <a:chOff x="7748286" y="299445"/>
              <a:chExt cx="2398939" cy="1364721"/>
            </a:xfrm>
          </p:grpSpPr>
          <p:pic>
            <p:nvPicPr>
              <p:cNvPr id="4" name="Picture 3" descr="A yellow and orange light with a cloud and text&#10;&#10;Description automatically generated">
                <a:extLst>
                  <a:ext uri="{FF2B5EF4-FFF2-40B4-BE49-F238E27FC236}">
                    <a16:creationId xmlns:a16="http://schemas.microsoft.com/office/drawing/2014/main" id="{F5AB17AD-7466-B6A7-1757-BE8BD1C90D6E}"/>
                  </a:ext>
                </a:extLst>
              </p:cNvPr>
              <p:cNvPicPr>
                <a:picLocks noChangeAspect="1"/>
              </p:cNvPicPr>
              <p:nvPr/>
            </p:nvPicPr>
            <p:blipFill>
              <a:blip r:embed="rId11"/>
              <a:stretch>
                <a:fillRect/>
              </a:stretch>
            </p:blipFill>
            <p:spPr>
              <a:xfrm>
                <a:off x="8223212" y="428735"/>
                <a:ext cx="627857" cy="627857"/>
              </a:xfrm>
              <a:prstGeom prst="rect">
                <a:avLst/>
              </a:prstGeom>
            </p:spPr>
          </p:pic>
          <p:sp>
            <p:nvSpPr>
              <p:cNvPr id="5" name="TextBox 4">
                <a:extLst>
                  <a:ext uri="{FF2B5EF4-FFF2-40B4-BE49-F238E27FC236}">
                    <a16:creationId xmlns:a16="http://schemas.microsoft.com/office/drawing/2014/main" id="{40D197D5-ABC8-A31A-C409-5657501C1E6E}"/>
                  </a:ext>
                </a:extLst>
              </p:cNvPr>
              <p:cNvSpPr txBox="1"/>
              <p:nvPr/>
            </p:nvSpPr>
            <p:spPr>
              <a:xfrm>
                <a:off x="7748286" y="1101671"/>
                <a:ext cx="2398939" cy="562495"/>
              </a:xfrm>
              <a:prstGeom prst="rect">
                <a:avLst/>
              </a:prstGeom>
              <a:noFill/>
            </p:spPr>
            <p:txBody>
              <a:bodyPr wrap="none" rtlCol="0">
                <a:spAutoFit/>
              </a:bodyPr>
              <a:lstStyle/>
              <a:p>
                <a:pPr defTabSz="521208">
                  <a:spcAft>
                    <a:spcPts val="600"/>
                  </a:spcAft>
                </a:pPr>
                <a:r>
                  <a:rPr lang="en-US" altLang="zh-TW" sz="1200" b="1" kern="1200" dirty="0">
                    <a:solidFill>
                      <a:schemeClr val="accent6">
                        <a:lumMod val="50000"/>
                      </a:schemeClr>
                    </a:solidFill>
                    <a:latin typeface="Microsoft YaHei" panose="020B0503020204020204" pitchFamily="34" charset="-122"/>
                    <a:ea typeface="Microsoft YaHei" panose="020B0503020204020204" pitchFamily="34" charset="-122"/>
                    <a:cs typeface="Microsoft GothicNeo" panose="020B0503020000020004" pitchFamily="34" charset="-127"/>
                  </a:rPr>
                  <a:t>A1-Footprint</a:t>
                </a:r>
                <a:endParaRPr lang="zh-TW" altLang="en-US" sz="1200" b="1" dirty="0">
                  <a:solidFill>
                    <a:schemeClr val="accent6">
                      <a:lumMod val="50000"/>
                    </a:schemeClr>
                  </a:solidFill>
                  <a:latin typeface="Microsoft YaHei" panose="020B0503020204020204" pitchFamily="34" charset="-122"/>
                  <a:ea typeface="Microsoft YaHei" panose="020B0503020204020204" pitchFamily="34" charset="-122"/>
                  <a:cs typeface="Microsoft GothicNeo" panose="020B0503020000020004" pitchFamily="34" charset="-127"/>
                </a:endParaRPr>
              </a:p>
            </p:txBody>
          </p:sp>
          <p:pic>
            <p:nvPicPr>
              <p:cNvPr id="6" name="Picture 5" descr="A green and blue triangle&#10;&#10;Description automatically generated">
                <a:extLst>
                  <a:ext uri="{FF2B5EF4-FFF2-40B4-BE49-F238E27FC236}">
                    <a16:creationId xmlns:a16="http://schemas.microsoft.com/office/drawing/2014/main" id="{866F6041-80D6-BD94-09E9-BBE62941C109}"/>
                  </a:ext>
                </a:extLst>
              </p:cNvPr>
              <p:cNvPicPr>
                <a:picLocks noChangeAspect="1"/>
              </p:cNvPicPr>
              <p:nvPr/>
            </p:nvPicPr>
            <p:blipFill>
              <a:blip r:embed="rId12"/>
              <a:stretch>
                <a:fillRect/>
              </a:stretch>
            </p:blipFill>
            <p:spPr>
              <a:xfrm>
                <a:off x="8537141" y="299445"/>
                <a:ext cx="976194" cy="861606"/>
              </a:xfrm>
              <a:prstGeom prst="rect">
                <a:avLst/>
              </a:prstGeom>
            </p:spPr>
          </p:pic>
        </p:grpSp>
      </p:grpSp>
      <p:pic>
        <p:nvPicPr>
          <p:cNvPr id="8" name="Content Placeholder 3">
            <a:extLst>
              <a:ext uri="{FF2B5EF4-FFF2-40B4-BE49-F238E27FC236}">
                <a16:creationId xmlns:a16="http://schemas.microsoft.com/office/drawing/2014/main" id="{FED5F316-917A-A008-BA46-C738008E9982}"/>
              </a:ext>
            </a:extLst>
          </p:cNvPr>
          <p:cNvPicPr/>
          <p:nvPr/>
        </p:nvPicPr>
        <p:blipFill>
          <a:blip r:embed="rId13" cstate="print"/>
          <a:stretch/>
        </p:blipFill>
        <p:spPr>
          <a:xfrm>
            <a:off x="244093" y="3262786"/>
            <a:ext cx="2300030" cy="2119035"/>
          </a:xfrm>
          <a:prstGeom prst="rect">
            <a:avLst/>
          </a:prstGeom>
          <a:ln>
            <a:noFill/>
          </a:ln>
          <a:scene3d>
            <a:camera prst="orthographicFront"/>
            <a:lightRig rig="threePt" dir="t"/>
          </a:scene3d>
          <a:sp3d>
            <a:bevelT w="114300" prst="artDeco"/>
          </a:sp3d>
        </p:spPr>
      </p:pic>
      <p:pic>
        <p:nvPicPr>
          <p:cNvPr id="9" name="Picture 8">
            <a:extLst>
              <a:ext uri="{FF2B5EF4-FFF2-40B4-BE49-F238E27FC236}">
                <a16:creationId xmlns:a16="http://schemas.microsoft.com/office/drawing/2014/main" id="{AD6B0487-6EA9-DEB1-ECC3-586F82620C6F}"/>
              </a:ext>
            </a:extLst>
          </p:cNvPr>
          <p:cNvPicPr>
            <a:picLocks noChangeAspect="1"/>
          </p:cNvPicPr>
          <p:nvPr/>
        </p:nvPicPr>
        <p:blipFill>
          <a:blip r:embed="rId14"/>
          <a:stretch>
            <a:fillRect/>
          </a:stretch>
        </p:blipFill>
        <p:spPr>
          <a:xfrm>
            <a:off x="10971659" y="1068802"/>
            <a:ext cx="1083442" cy="565039"/>
          </a:xfrm>
          <a:prstGeom prst="rect">
            <a:avLst/>
          </a:prstGeom>
        </p:spPr>
      </p:pic>
      <p:sp>
        <p:nvSpPr>
          <p:cNvPr id="28" name="Snip Diagonal Corner Rectangle 27"/>
          <p:cNvSpPr/>
          <p:nvPr/>
        </p:nvSpPr>
        <p:spPr>
          <a:xfrm>
            <a:off x="8537492" y="607408"/>
            <a:ext cx="2664296" cy="685800"/>
          </a:xfrm>
          <a:prstGeom prst="snip2Diag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AI </a:t>
            </a:r>
          </a:p>
          <a:p>
            <a:pPr algn="ctr">
              <a:lnSpc>
                <a:spcPct val="100000"/>
              </a:lnSpc>
            </a:pP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Trí</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tuệ</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nhân</a:t>
            </a:r>
            <a:r>
              <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1400" b="1" spc="-1" dirty="0" err="1">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tạo</a:t>
            </a:r>
            <a:endParaRPr lang="en-US" altLang="zh-TW" sz="1400" b="1" spc="-1" dirty="0">
              <a:solidFill>
                <a:srgbClr val="000000"/>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pic>
        <p:nvPicPr>
          <p:cNvPr id="12" name="Picture 11">
            <a:extLst>
              <a:ext uri="{FF2B5EF4-FFF2-40B4-BE49-F238E27FC236}">
                <a16:creationId xmlns:a16="http://schemas.microsoft.com/office/drawing/2014/main" id="{1CFDA508-F66C-88F4-9205-24FBBDC6BFF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13" name="Picture 12">
            <a:extLst>
              <a:ext uri="{FF2B5EF4-FFF2-40B4-BE49-F238E27FC236}">
                <a16:creationId xmlns:a16="http://schemas.microsoft.com/office/drawing/2014/main" id="{CED0320B-595F-02B1-3B2F-41F0C172377B}"/>
              </a:ext>
            </a:extLst>
          </p:cNvPr>
          <p:cNvPicPr>
            <a:picLocks noChangeAspect="1"/>
          </p:cNvPicPr>
          <p:nvPr/>
        </p:nvPicPr>
        <p:blipFill rotWithShape="1">
          <a:blip r:embed="rId16">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14" name="Picture 13">
            <a:extLst>
              <a:ext uri="{FF2B5EF4-FFF2-40B4-BE49-F238E27FC236}">
                <a16:creationId xmlns:a16="http://schemas.microsoft.com/office/drawing/2014/main" id="{8DA22DF9-6AC7-0AAB-F4FD-6ADF237829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15" name="Rectangle 14">
            <a:extLst>
              <a:ext uri="{FF2B5EF4-FFF2-40B4-BE49-F238E27FC236}">
                <a16:creationId xmlns:a16="http://schemas.microsoft.com/office/drawing/2014/main" id="{6135E224-3CC0-50D7-DF2A-53B192B88323}"/>
              </a:ext>
            </a:extLst>
          </p:cNvPr>
          <p:cNvSpPr/>
          <p:nvPr/>
        </p:nvSpPr>
        <p:spPr>
          <a:xfrm>
            <a:off x="3675356" y="5796843"/>
            <a:ext cx="4711090" cy="369332"/>
          </a:xfrm>
          <a:prstGeom prst="rect">
            <a:avLst/>
          </a:prstGeom>
        </p:spPr>
        <p:txBody>
          <a:bodyPr wrap="square">
            <a:spAutoFit/>
          </a:bodyPr>
          <a:lstStyle/>
          <a:p>
            <a:pPr algn="ctr"/>
            <a:r>
              <a:rPr lang="vi-VN" altLang="zh-TW"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Cơ sở hạ tầng máy tính và bảo mật dữ liệu</a:t>
            </a:r>
            <a:endParaRPr lang="en-US"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11555235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A4D5-B059-D792-ED42-E3D796FAB7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285088-CE65-CE7F-FDB0-F87A5BEF00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9" name="Picture 8">
            <a:extLst>
              <a:ext uri="{FF2B5EF4-FFF2-40B4-BE49-F238E27FC236}">
                <a16:creationId xmlns:a16="http://schemas.microsoft.com/office/drawing/2014/main" id="{FB6962AC-52BB-0F12-4786-7A8104776491}"/>
              </a:ext>
            </a:extLst>
          </p:cNvPr>
          <p:cNvPicPr>
            <a:picLocks noChangeAspect="1"/>
          </p:cNvPicPr>
          <p:nvPr/>
        </p:nvPicPr>
        <p:blipFill rotWithShape="1">
          <a:blip r:embed="rId3">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2" name="Content Placeholder 4" descr="Climate Risk Disclosure Reporting. Environment, Social and Governance (ESG)">
            <a:extLst>
              <a:ext uri="{FF2B5EF4-FFF2-40B4-BE49-F238E27FC236}">
                <a16:creationId xmlns:a16="http://schemas.microsoft.com/office/drawing/2014/main" id="{2BF6B1D3-A615-C99C-C099-5585DC8A954F}"/>
              </a:ext>
            </a:extLst>
          </p:cNvPr>
          <p:cNvPicPr>
            <a:picLocks noChangeAspect="1"/>
          </p:cNvPicPr>
          <p:nvPr/>
        </p:nvPicPr>
        <p:blipFill>
          <a:blip r:embed="rId4"/>
          <a:srcRect t="15306" r="-2" b="-2"/>
          <a:stretch/>
        </p:blipFill>
        <p:spPr>
          <a:xfrm>
            <a:off x="713650" y="705286"/>
            <a:ext cx="4027350" cy="5630967"/>
          </a:xfrm>
          <a:prstGeom prst="rect">
            <a:avLst/>
          </a:prstGeom>
        </p:spPr>
      </p:pic>
      <p:sp>
        <p:nvSpPr>
          <p:cNvPr id="7" name="Content Placeholder 3">
            <a:extLst>
              <a:ext uri="{FF2B5EF4-FFF2-40B4-BE49-F238E27FC236}">
                <a16:creationId xmlns:a16="http://schemas.microsoft.com/office/drawing/2014/main" id="{0FBE0DBB-43E7-C825-6F9C-4343DF91F2B8}"/>
              </a:ext>
            </a:extLst>
          </p:cNvPr>
          <p:cNvSpPr txBox="1">
            <a:spLocks/>
          </p:cNvSpPr>
          <p:nvPr/>
        </p:nvSpPr>
        <p:spPr>
          <a:xfrm>
            <a:off x="5040123" y="1866073"/>
            <a:ext cx="6781800" cy="40693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altLang="zh-TW" sz="2000" b="1" dirty="0">
                <a:latin typeface="SF Pro Display" pitchFamily="50" charset="0"/>
                <a:ea typeface="SF Pro Display" pitchFamily="50" charset="0"/>
                <a:cs typeface="SF Pro Display" pitchFamily="50" charset="0"/>
              </a:rPr>
              <a:t>Dấu chân Carbon là gì?</a:t>
            </a:r>
            <a:endParaRPr lang="en-US" altLang="zh-TW" sz="2000" b="1" dirty="0">
              <a:latin typeface="SF Pro Display" pitchFamily="50" charset="0"/>
              <a:ea typeface="SF Pro Display" pitchFamily="50" charset="0"/>
              <a:cs typeface="SF Pro Display" pitchFamily="50" charset="0"/>
            </a:endParaRPr>
          </a:p>
          <a:p>
            <a:pPr marL="0" indent="0">
              <a:lnSpc>
                <a:spcPct val="110000"/>
              </a:lnSpc>
              <a:buNone/>
            </a:pPr>
            <a:r>
              <a:rPr lang="vi-VN" altLang="zh-TW" sz="2000" dirty="0">
                <a:highlight>
                  <a:srgbClr val="FFFF00"/>
                </a:highlight>
                <a:latin typeface="SF Pro Display" pitchFamily="50" charset="0"/>
                <a:ea typeface="SF Pro Display" pitchFamily="50" charset="0"/>
                <a:cs typeface="SF Pro Display" pitchFamily="50" charset="0"/>
              </a:rPr>
              <a:t>Dấu chân carbon định lượng tổng lượng khí thải nhà kính liên quan đến một người, tổ chức hoặc sản phẩm.</a:t>
            </a:r>
            <a:endParaRPr lang="en-US" altLang="zh-TW" sz="2000" dirty="0">
              <a:highlight>
                <a:srgbClr val="FFFF00"/>
              </a:highlight>
              <a:latin typeface="SF Pro Display" pitchFamily="50" charset="0"/>
              <a:ea typeface="SF Pro Display" pitchFamily="50" charset="0"/>
              <a:cs typeface="SF Pro Display" pitchFamily="50" charset="0"/>
            </a:endParaRPr>
          </a:p>
          <a:p>
            <a:pPr marL="0" indent="0">
              <a:buNone/>
            </a:pPr>
            <a:endParaRPr lang="en-US" altLang="zh-TW" sz="2000" dirty="0">
              <a:solidFill>
                <a:schemeClr val="accent4"/>
              </a:solidFill>
              <a:latin typeface="SF Pro Display" pitchFamily="50" charset="0"/>
              <a:ea typeface="SF Pro Display" pitchFamily="50" charset="0"/>
              <a:cs typeface="SF Pro Display" pitchFamily="50" charset="0"/>
            </a:endParaRPr>
          </a:p>
          <a:p>
            <a:r>
              <a:rPr lang="vi-VN" altLang="zh-TW" sz="2000" b="1" dirty="0">
                <a:latin typeface="SF Pro Display" pitchFamily="50" charset="0"/>
                <a:ea typeface="SF Pro Display" pitchFamily="50" charset="0"/>
                <a:cs typeface="SF Pro Display" pitchFamily="50" charset="0"/>
              </a:rPr>
              <a:t>Tác động môi trường</a:t>
            </a:r>
            <a:endParaRPr lang="en-US" altLang="zh-TW" sz="2000" b="1" dirty="0">
              <a:latin typeface="SF Pro Display" pitchFamily="50" charset="0"/>
              <a:ea typeface="SF Pro Display" pitchFamily="50" charset="0"/>
              <a:cs typeface="SF Pro Display" pitchFamily="50" charset="0"/>
            </a:endParaRPr>
          </a:p>
          <a:p>
            <a:pPr marL="0" indent="0">
              <a:lnSpc>
                <a:spcPct val="110000"/>
              </a:lnSpc>
              <a:buNone/>
            </a:pPr>
            <a:r>
              <a:rPr lang="vi-VN" altLang="zh-TW" sz="2000" dirty="0">
                <a:latin typeface="SF Pro Display" pitchFamily="50" charset="0"/>
                <a:ea typeface="SF Pro Display" pitchFamily="50" charset="0"/>
                <a:cs typeface="SF Pro Display" pitchFamily="50" charset="0"/>
              </a:rPr>
              <a:t>Hiểu được dấu chân carbon là rất quan trọng để đánh giá tác động môi trường và nhận ra các lĩnh vực cần cải thiện.</a:t>
            </a:r>
            <a:endParaRPr lang="en-US" altLang="zh-TW" sz="2000" dirty="0">
              <a:latin typeface="SF Pro Display" pitchFamily="50" charset="0"/>
              <a:ea typeface="SF Pro Display" pitchFamily="50" charset="0"/>
              <a:cs typeface="SF Pro Display" pitchFamily="50" charset="0"/>
            </a:endParaRPr>
          </a:p>
          <a:p>
            <a:pPr marL="0" indent="0">
              <a:buNone/>
            </a:pPr>
            <a:endParaRPr lang="en-US" altLang="zh-TW" sz="2000" dirty="0">
              <a:latin typeface="SF Pro Display" pitchFamily="50" charset="0"/>
              <a:ea typeface="SF Pro Display" pitchFamily="50" charset="0"/>
              <a:cs typeface="SF Pro Display" pitchFamily="50" charset="0"/>
            </a:endParaRPr>
          </a:p>
          <a:p>
            <a:r>
              <a:rPr lang="vi-VN" altLang="zh-TW" sz="2000" b="1" dirty="0">
                <a:latin typeface="SF Pro Display" pitchFamily="50" charset="0"/>
                <a:ea typeface="SF Pro Display" pitchFamily="50" charset="0"/>
                <a:cs typeface="SF Pro Display" pitchFamily="50" charset="0"/>
              </a:rPr>
              <a:t>Chiến lược giảm thiểu</a:t>
            </a:r>
            <a:endParaRPr lang="en-US" altLang="zh-TW" sz="2000" b="1" dirty="0">
              <a:latin typeface="SF Pro Display" pitchFamily="50" charset="0"/>
              <a:ea typeface="SF Pro Display" pitchFamily="50" charset="0"/>
              <a:cs typeface="SF Pro Display" pitchFamily="50" charset="0"/>
            </a:endParaRPr>
          </a:p>
          <a:p>
            <a:pPr marL="0" indent="0">
              <a:lnSpc>
                <a:spcPct val="110000"/>
              </a:lnSpc>
              <a:buNone/>
            </a:pPr>
            <a:r>
              <a:rPr lang="vi-VN" altLang="zh-TW" sz="2000" dirty="0">
                <a:latin typeface="SF Pro Display" pitchFamily="50" charset="0"/>
                <a:ea typeface="SF Pro Display" pitchFamily="50" charset="0"/>
                <a:cs typeface="SF Pro Display" pitchFamily="50" charset="0"/>
              </a:rPr>
              <a:t>Bằng cách đo dấu chân carbon, các cá nhân và tổ chức có thể xây dựng các chiến lược hiệu quả để giảm lượng khí thải.</a:t>
            </a:r>
            <a:endParaRPr lang="en-US" altLang="zh-TW" sz="2000" dirty="0">
              <a:latin typeface="SF Pro Display" pitchFamily="50" charset="0"/>
              <a:ea typeface="SF Pro Display" pitchFamily="50" charset="0"/>
              <a:cs typeface="SF Pro Display" pitchFamily="50" charset="0"/>
            </a:endParaRPr>
          </a:p>
        </p:txBody>
      </p:sp>
      <p:pic>
        <p:nvPicPr>
          <p:cNvPr id="12" name="Picture 11">
            <a:extLst>
              <a:ext uri="{FF2B5EF4-FFF2-40B4-BE49-F238E27FC236}">
                <a16:creationId xmlns:a16="http://schemas.microsoft.com/office/drawing/2014/main" id="{6031BACD-D1B5-AC5B-8CDD-6CE666DE1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11" name="Title 1">
            <a:extLst>
              <a:ext uri="{FF2B5EF4-FFF2-40B4-BE49-F238E27FC236}">
                <a16:creationId xmlns:a16="http://schemas.microsoft.com/office/drawing/2014/main" id="{D40E0C15-D27B-0289-3FD9-348252EF52E7}"/>
              </a:ext>
            </a:extLst>
          </p:cNvPr>
          <p:cNvSpPr txBox="1">
            <a:spLocks/>
          </p:cNvSpPr>
          <p:nvPr/>
        </p:nvSpPr>
        <p:spPr>
          <a:xfrm>
            <a:off x="4741001" y="702829"/>
            <a:ext cx="6930058" cy="1163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Định nghĩa và ý nghĩa</a:t>
            </a:r>
            <a:endParaRPr lang="en-US"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9946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9B435-766C-1A98-8731-AA6F6AB0AB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10FE55-1378-3B47-71E4-71137B7315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9" name="Picture 8">
            <a:extLst>
              <a:ext uri="{FF2B5EF4-FFF2-40B4-BE49-F238E27FC236}">
                <a16:creationId xmlns:a16="http://schemas.microsoft.com/office/drawing/2014/main" id="{90D53140-3B0C-EC68-50E4-8A1C51B12C38}"/>
              </a:ext>
            </a:extLst>
          </p:cNvPr>
          <p:cNvPicPr>
            <a:picLocks noChangeAspect="1"/>
          </p:cNvPicPr>
          <p:nvPr/>
        </p:nvPicPr>
        <p:blipFill rotWithShape="1">
          <a:blip r:embed="rId3">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sp>
        <p:nvSpPr>
          <p:cNvPr id="7" name="Title 1">
            <a:extLst>
              <a:ext uri="{FF2B5EF4-FFF2-40B4-BE49-F238E27FC236}">
                <a16:creationId xmlns:a16="http://schemas.microsoft.com/office/drawing/2014/main" id="{159D4455-B470-7126-FE4F-76A36150BD23}"/>
              </a:ext>
            </a:extLst>
          </p:cNvPr>
          <p:cNvSpPr txBox="1">
            <a:spLocks/>
          </p:cNvSpPr>
          <p:nvPr/>
        </p:nvSpPr>
        <p:spPr>
          <a:xfrm>
            <a:off x="4741001" y="705285"/>
            <a:ext cx="7080922" cy="1160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TW" sz="3200" b="1" dirty="0" err="1">
                <a:latin typeface="SF Pro Display" pitchFamily="50" charset="0"/>
                <a:ea typeface="SF Pro Display" pitchFamily="50" charset="0"/>
                <a:cs typeface="SF Pro Display" pitchFamily="50" charset="0"/>
              </a:rPr>
              <a:t>Nguồn</a:t>
            </a:r>
            <a:r>
              <a:rPr lang="en-US" altLang="zh-TW" sz="3200" b="1" dirty="0">
                <a:latin typeface="SF Pro Display" pitchFamily="50" charset="0"/>
                <a:ea typeface="SF Pro Display" pitchFamily="50" charset="0"/>
                <a:cs typeface="SF Pro Display" pitchFamily="50" charset="0"/>
              </a:rPr>
              <a:t> </a:t>
            </a:r>
            <a:r>
              <a:rPr lang="en-US" altLang="zh-TW" sz="3200" b="1" dirty="0" err="1">
                <a:highlight>
                  <a:srgbClr val="FFFF00"/>
                </a:highlight>
                <a:latin typeface="SF Pro Display" pitchFamily="50" charset="0"/>
                <a:ea typeface="SF Pro Display" pitchFamily="50" charset="0"/>
                <a:cs typeface="SF Pro Display" pitchFamily="50" charset="0"/>
              </a:rPr>
              <a:t>Phát</a:t>
            </a:r>
            <a:r>
              <a:rPr lang="en-US" altLang="zh-TW" sz="3200" b="1" dirty="0">
                <a:highlight>
                  <a:srgbClr val="FFFF00"/>
                </a:highlight>
                <a:latin typeface="SF Pro Display" pitchFamily="50" charset="0"/>
                <a:ea typeface="SF Pro Display" pitchFamily="50" charset="0"/>
                <a:cs typeface="SF Pro Display" pitchFamily="50" charset="0"/>
              </a:rPr>
              <a:t> </a:t>
            </a:r>
            <a:r>
              <a:rPr lang="en-US" altLang="zh-TW" sz="3200" b="1" dirty="0" err="1">
                <a:highlight>
                  <a:srgbClr val="FFFF00"/>
                </a:highlight>
                <a:latin typeface="SF Pro Display" pitchFamily="50" charset="0"/>
                <a:ea typeface="SF Pro Display" pitchFamily="50" charset="0"/>
                <a:cs typeface="SF Pro Display" pitchFamily="50" charset="0"/>
              </a:rPr>
              <a:t>thải</a:t>
            </a:r>
            <a:r>
              <a:rPr lang="en-US" altLang="zh-TW" sz="3200" b="1" dirty="0">
                <a:highlight>
                  <a:srgbClr val="FFFF00"/>
                </a:highlight>
                <a:latin typeface="SF Pro Display" pitchFamily="50" charset="0"/>
                <a:ea typeface="SF Pro Display" pitchFamily="50" charset="0"/>
                <a:cs typeface="SF Pro Display" pitchFamily="50" charset="0"/>
              </a:rPr>
              <a:t> Carbon</a:t>
            </a:r>
          </a:p>
        </p:txBody>
      </p:sp>
      <p:sp>
        <p:nvSpPr>
          <p:cNvPr id="8" name="Content Placeholder 3">
            <a:extLst>
              <a:ext uri="{FF2B5EF4-FFF2-40B4-BE49-F238E27FC236}">
                <a16:creationId xmlns:a16="http://schemas.microsoft.com/office/drawing/2014/main" id="{960080AA-A2C9-8D70-E89A-EAF180C352C9}"/>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28181" y="1866073"/>
            <a:ext cx="6693743" cy="44701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500"/>
              </a:spcBef>
            </a:pPr>
            <a:r>
              <a:rPr lang="en-US" altLang="zh-TW" sz="2000" b="1" dirty="0" err="1">
                <a:highlight>
                  <a:srgbClr val="FFFF00"/>
                </a:highlight>
                <a:latin typeface="SF Pro Display" pitchFamily="50" charset="0"/>
                <a:ea typeface="SF Pro Display" pitchFamily="50" charset="0"/>
                <a:cs typeface="SF Pro Display" pitchFamily="50" charset="0"/>
              </a:rPr>
              <a:t>Sản</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xuất</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năng</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lượng</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Sản xuất năng lượng là một trong những nguồn phát thải carbon lớn nhất, chủ yếu từ quá trình đốt nhiên liệu hóa thạch.</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400" b="1" dirty="0">
              <a:highlight>
                <a:srgbClr val="FFFF00"/>
              </a:highlight>
            </a:endParaRPr>
          </a:p>
          <a:p>
            <a:pPr marL="342900" lvl="1" indent="-342900"/>
            <a:r>
              <a:rPr lang="en-US" altLang="zh-TW" sz="2000" b="1" dirty="0" err="1">
                <a:highlight>
                  <a:srgbClr val="FFFF00"/>
                </a:highlight>
                <a:latin typeface="SF Pro Display" pitchFamily="50" charset="0"/>
                <a:ea typeface="SF Pro Display" pitchFamily="50" charset="0"/>
                <a:cs typeface="SF Pro Display" pitchFamily="50" charset="0"/>
              </a:rPr>
              <a:t>Ngành</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vận</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tải</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Ngành vận tải đóng góp đáng kể vào lượng phát thải carbon, chủ yếu từ phương tiện và vận tải hàng hóa.</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400" b="1" dirty="0">
              <a:highlight>
                <a:srgbClr val="FFFF00"/>
              </a:highlight>
              <a:latin typeface="SF Pro Display" pitchFamily="50" charset="0"/>
              <a:ea typeface="SF Pro Display" pitchFamily="50" charset="0"/>
              <a:cs typeface="SF Pro Display" pitchFamily="50" charset="0"/>
            </a:endParaRPr>
          </a:p>
          <a:p>
            <a:pPr marL="342900" lvl="1" indent="-342900"/>
            <a:r>
              <a:rPr lang="en-US" altLang="zh-TW" sz="2000" b="1" dirty="0">
                <a:highlight>
                  <a:srgbClr val="FFFF00"/>
                </a:highlight>
                <a:latin typeface="SF Pro Display" pitchFamily="50" charset="0"/>
                <a:ea typeface="SF Pro Display" pitchFamily="50" charset="0"/>
                <a:cs typeface="SF Pro Display" pitchFamily="50" charset="0"/>
              </a:rPr>
              <a:t>Quy </a:t>
            </a:r>
            <a:r>
              <a:rPr lang="en-US" altLang="zh-TW" sz="2000" b="1" dirty="0" err="1">
                <a:highlight>
                  <a:srgbClr val="FFFF00"/>
                </a:highlight>
                <a:latin typeface="SF Pro Display" pitchFamily="50" charset="0"/>
                <a:ea typeface="SF Pro Display" pitchFamily="50" charset="0"/>
                <a:cs typeface="SF Pro Display" pitchFamily="50" charset="0"/>
              </a:rPr>
              <a:t>trình</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công</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nghiệp</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Các quy trình công nghiệp chịu trách nhiệm cho một phần đáng kể lượng phát thải carbon, chủ yếu từ sản xuất và xây dựng.</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400" b="1"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Thực</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hành</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công</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nghiệp</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Các hoạt động nông nghiệp, bao gồm chăn nuôi và sử dụng phân bón, góp phần vào lượng phát thải carbon và khí nhà kính</a:t>
            </a:r>
            <a:r>
              <a:rPr lang="en-US" altLang="zh-TW" sz="1600" dirty="0">
                <a:latin typeface="SF Pro Display" pitchFamily="50" charset="0"/>
                <a:ea typeface="SF Pro Display" pitchFamily="50" charset="0"/>
                <a:cs typeface="SF Pro Display" pitchFamily="50" charset="0"/>
              </a:rPr>
              <a:t>.</a:t>
            </a:r>
          </a:p>
        </p:txBody>
      </p:sp>
      <p:pic>
        <p:nvPicPr>
          <p:cNvPr id="10" name="Picture 9">
            <a:extLst>
              <a:ext uri="{FF2B5EF4-FFF2-40B4-BE49-F238E27FC236}">
                <a16:creationId xmlns:a16="http://schemas.microsoft.com/office/drawing/2014/main" id="{F349EDAF-1470-3755-DE00-713275A44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pic>
        <p:nvPicPr>
          <p:cNvPr id="1026" name="Picture 2">
            <a:extLst>
              <a:ext uri="{FF2B5EF4-FFF2-40B4-BE49-F238E27FC236}">
                <a16:creationId xmlns:a16="http://schemas.microsoft.com/office/drawing/2014/main" id="{818B289E-9A82-EC24-54DF-3F35C8C8DF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540" r="23861"/>
          <a:stretch/>
        </p:blipFill>
        <p:spPr bwMode="auto">
          <a:xfrm>
            <a:off x="713650" y="705286"/>
            <a:ext cx="4027350" cy="563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7D210-CB14-663A-929B-CA155996F922}"/>
            </a:ext>
          </a:extLst>
        </p:cNvPr>
        <p:cNvGrpSpPr/>
        <p:nvPr/>
      </p:nvGrpSpPr>
      <p:grpSpPr>
        <a:xfrm>
          <a:off x="0" y="0"/>
          <a:ext cx="0" cy="0"/>
          <a:chOff x="0" y="0"/>
          <a:chExt cx="0" cy="0"/>
        </a:xfrm>
      </p:grpSpPr>
      <p:pic>
        <p:nvPicPr>
          <p:cNvPr id="2" name="Picture 1" descr="Oil refinery against blue sky">
            <a:extLst>
              <a:ext uri="{FF2B5EF4-FFF2-40B4-BE49-F238E27FC236}">
                <a16:creationId xmlns:a16="http://schemas.microsoft.com/office/drawing/2014/main" id="{8E8DB1DB-F6B4-AA6E-FB0E-521856ABE125}"/>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rcRect/>
          <a:stretch/>
        </p:blipFill>
        <p:spPr>
          <a:xfrm>
            <a:off x="20" y="0"/>
            <a:ext cx="12191980" cy="6857990"/>
          </a:xfrm>
          <a:prstGeom prst="rect">
            <a:avLst/>
          </a:prstGeom>
        </p:spPr>
      </p:pic>
      <p:pic>
        <p:nvPicPr>
          <p:cNvPr id="6" name="Picture 5">
            <a:extLst>
              <a:ext uri="{FF2B5EF4-FFF2-40B4-BE49-F238E27FC236}">
                <a16:creationId xmlns:a16="http://schemas.microsoft.com/office/drawing/2014/main" id="{498BA4CA-31DE-1F73-FA3B-5126DFAD50BD}"/>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7" name="Picture 6">
            <a:extLst>
              <a:ext uri="{FF2B5EF4-FFF2-40B4-BE49-F238E27FC236}">
                <a16:creationId xmlns:a16="http://schemas.microsoft.com/office/drawing/2014/main" id="{C741F506-BBFC-326E-774E-D50F3474C914}"/>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10" name="Picture 9">
            <a:extLst>
              <a:ext uri="{FF2B5EF4-FFF2-40B4-BE49-F238E27FC236}">
                <a16:creationId xmlns:a16="http://schemas.microsoft.com/office/drawing/2014/main" id="{39B11960-245E-69A1-C7A1-126E5B436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3" name="TextBox 5">
            <a:extLst>
              <a:ext uri="{FF2B5EF4-FFF2-40B4-BE49-F238E27FC236}">
                <a16:creationId xmlns:a16="http://schemas.microsoft.com/office/drawing/2014/main" id="{41116E05-B294-732A-F0E7-DBB0A5575975}"/>
              </a:ext>
            </a:extLst>
          </p:cNvPr>
          <p:cNvSpPr txBox="1"/>
          <p:nvPr/>
        </p:nvSpPr>
        <p:spPr>
          <a:xfrm>
            <a:off x="1268500" y="1753671"/>
            <a:ext cx="7846925" cy="1569660"/>
          </a:xfrm>
          <a:prstGeom prst="rect">
            <a:avLst/>
          </a:prstGeom>
          <a:noFill/>
        </p:spPr>
        <p:txBody>
          <a:bodyPr wrap="square">
            <a:spAutoFit/>
          </a:bodyPr>
          <a:lstStyle/>
          <a:p>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Hệ</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thống</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Hoạch</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định</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Nguồn</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lực</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Doanh</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nghiệp</a:t>
            </a:r>
            <a:r>
              <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(ERP)</a:t>
            </a:r>
          </a:p>
        </p:txBody>
      </p:sp>
    </p:spTree>
    <p:extLst>
      <p:ext uri="{BB962C8B-B14F-4D97-AF65-F5344CB8AC3E}">
        <p14:creationId xmlns:p14="http://schemas.microsoft.com/office/powerpoint/2010/main" val="3496333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976F-11BA-3856-052E-9E7C9E0A99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15A0D7-FA04-8B01-C1F6-BC112CC6E6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9" name="Picture 8">
            <a:extLst>
              <a:ext uri="{FF2B5EF4-FFF2-40B4-BE49-F238E27FC236}">
                <a16:creationId xmlns:a16="http://schemas.microsoft.com/office/drawing/2014/main" id="{37188103-9818-DA36-8EC3-8E4EF998BF90}"/>
              </a:ext>
            </a:extLst>
          </p:cNvPr>
          <p:cNvPicPr>
            <a:picLocks noChangeAspect="1"/>
          </p:cNvPicPr>
          <p:nvPr/>
        </p:nvPicPr>
        <p:blipFill rotWithShape="1">
          <a:blip r:embed="rId3">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2" name="Picture 1" descr="A diagram of a diagram&#10;&#10;Description automatically generated with medium confidence">
            <a:extLst>
              <a:ext uri="{FF2B5EF4-FFF2-40B4-BE49-F238E27FC236}">
                <a16:creationId xmlns:a16="http://schemas.microsoft.com/office/drawing/2014/main" id="{E284A135-3F85-AC03-D428-DF952B32D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86" y="708892"/>
            <a:ext cx="5292213" cy="5292213"/>
          </a:xfrm>
          <a:prstGeom prst="rect">
            <a:avLst/>
          </a:prstGeom>
        </p:spPr>
      </p:pic>
      <p:sp>
        <p:nvSpPr>
          <p:cNvPr id="3" name="Title 1">
            <a:extLst>
              <a:ext uri="{FF2B5EF4-FFF2-40B4-BE49-F238E27FC236}">
                <a16:creationId xmlns:a16="http://schemas.microsoft.com/office/drawing/2014/main" id="{FD4B7D81-736E-EA4D-9C71-4332BEDE2D3F}"/>
              </a:ext>
            </a:extLst>
          </p:cNvPr>
          <p:cNvSpPr txBox="1">
            <a:spLocks/>
          </p:cNvSpPr>
          <p:nvPr/>
        </p:nvSpPr>
        <p:spPr>
          <a:xfrm>
            <a:off x="5572099" y="702829"/>
            <a:ext cx="6249824" cy="1163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Tổng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quan</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về</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hệ</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thống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ERP</a:t>
            </a:r>
          </a:p>
        </p:txBody>
      </p:sp>
      <p:sp>
        <p:nvSpPr>
          <p:cNvPr id="4" name="Content Placeholder 3">
            <a:extLst>
              <a:ext uri="{FF2B5EF4-FFF2-40B4-BE49-F238E27FC236}">
                <a16:creationId xmlns:a16="http://schemas.microsoft.com/office/drawing/2014/main" id="{B08B09CE-7227-16E8-3F22-1D5113AA2BE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2950" y="1866073"/>
            <a:ext cx="6098973" cy="34972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500"/>
              </a:spcBef>
            </a:pP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Quản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lý</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tập</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trung</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en-US" altLang="zh-TW" sz="1600" dirty="0" err="1">
                <a:latin typeface="SF Pro Display" pitchFamily="50" charset="0"/>
                <a:ea typeface="SF Pro Display" pitchFamily="50" charset="0"/>
                <a:cs typeface="SF Pro Display" pitchFamily="50" charset="0"/>
              </a:rPr>
              <a:t>Hệ</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thống</a:t>
            </a:r>
            <a:r>
              <a:rPr lang="en-US" altLang="zh-TW" sz="1600" dirty="0">
                <a:latin typeface="SF Pro Display" pitchFamily="50" charset="0"/>
                <a:ea typeface="SF Pro Display" pitchFamily="50" charset="0"/>
                <a:cs typeface="SF Pro Display" pitchFamily="50" charset="0"/>
              </a:rPr>
              <a:t> ERP </a:t>
            </a:r>
            <a:r>
              <a:rPr lang="en-US" altLang="zh-TW" sz="1600" dirty="0" err="1">
                <a:latin typeface="SF Pro Display" pitchFamily="50" charset="0"/>
                <a:ea typeface="SF Pro Display" pitchFamily="50" charset="0"/>
                <a:cs typeface="SF Pro Display" pitchFamily="50" charset="0"/>
              </a:rPr>
              <a:t>cung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cấp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một</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khuôn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khổ</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tập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trung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tích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lý</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chức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năng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kinh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doanh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chính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cải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thiện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chung</a:t>
            </a:r>
            <a:r>
              <a:rPr lang="en-US" altLang="zh-TW" sz="1600" dirty="0">
                <a:latin typeface="SF Pro Display" pitchFamily="50" charset="0"/>
                <a:ea typeface="SF Pro Display" pitchFamily="50" charset="0"/>
                <a:cs typeface="SF Pro Display" pitchFamily="50" charset="0"/>
              </a:rPr>
              <a:t>.</a:t>
            </a:r>
          </a:p>
          <a:p>
            <a:pPr marL="0" lvl="1" indent="0">
              <a:buNone/>
            </a:pPr>
            <a:endParaRPr lang="en-US" altLang="zh-TW" sz="1400"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Khả</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năng</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hiển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thị</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dữ</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liệu</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Các hệ thống này tăng cường khả năng hiển thị dữ liệu trên khắp các phòng ban, cho phép đưa ra quyết định sáng suốt và phân bổ nguồn lực tốt hơn</a:t>
            </a:r>
            <a:r>
              <a:rPr lang="en-US" altLang="zh-TW" sz="1600" dirty="0">
                <a:latin typeface="SF Pro Display" pitchFamily="50" charset="0"/>
                <a:ea typeface="SF Pro Display" pitchFamily="50" charset="0"/>
                <a:cs typeface="SF Pro Display" pitchFamily="50" charset="0"/>
              </a:rPr>
              <a:t>.</a:t>
            </a:r>
          </a:p>
          <a:p>
            <a:pPr marL="0" lvl="1" indent="0">
              <a:buNone/>
            </a:pPr>
            <a:endParaRPr lang="en-US" altLang="zh-TW" sz="1400" dirty="0">
              <a:latin typeface="SF Pro Display" pitchFamily="50" charset="0"/>
              <a:ea typeface="SF Pro Display" pitchFamily="50" charset="0"/>
              <a:cs typeface="SF Pro Display" pitchFamily="50" charset="0"/>
            </a:endParaRPr>
          </a:p>
          <a:p>
            <a:pPr marL="342900" lvl="1" indent="-342900"/>
            <a:r>
              <a:rPr lang="en-US" altLang="zh-TW" sz="2000" b="1" dirty="0">
                <a:latin typeface="SF Pro Display" pitchFamily="50" charset="0"/>
                <a:ea typeface="SF Pro Display" pitchFamily="50" charset="0"/>
                <a:cs typeface="SF Pro Display" pitchFamily="50" charset="0"/>
              </a:rPr>
              <a:t>Quy </a:t>
            </a:r>
            <a:r>
              <a:rPr lang="en-US" altLang="zh-TW" sz="2000" b="1" dirty="0" err="1">
                <a:latin typeface="SF Pro Display" pitchFamily="50" charset="0"/>
                <a:ea typeface="SF Pro Display" pitchFamily="50" charset="0"/>
                <a:cs typeface="SF Pro Display" pitchFamily="50" charset="0"/>
              </a:rPr>
              <a:t>trình</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hợp</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lý</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hóa</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en-US" altLang="zh-TW" sz="1600" dirty="0" err="1">
                <a:latin typeface="SF Pro Display" pitchFamily="50" charset="0"/>
                <a:ea typeface="SF Pro Display" pitchFamily="50" charset="0"/>
                <a:cs typeface="SF Pro Display" pitchFamily="50" charset="0"/>
              </a:rPr>
              <a:t>Hệ</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thống</a:t>
            </a:r>
            <a:r>
              <a:rPr lang="en-US" altLang="zh-TW" sz="1600" dirty="0">
                <a:latin typeface="SF Pro Display" pitchFamily="50" charset="0"/>
                <a:ea typeface="SF Pro Display" pitchFamily="50" charset="0"/>
                <a:cs typeface="SF Pro Display" pitchFamily="50" charset="0"/>
              </a:rPr>
              <a:t> ERP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lý</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hóa</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quy</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trình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kinh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doanh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giảm</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sự</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trùng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lặp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cải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thiện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sự</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cộng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giữa</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phòng</a:t>
            </a:r>
            <a:r>
              <a:rPr lang="en-US" altLang="zh-TW" sz="1600" dirty="0">
                <a:latin typeface="SF Pro Display" pitchFamily="50" charset="0"/>
                <a:ea typeface="SF Pro Display" pitchFamily="50" charset="0"/>
                <a:cs typeface="SF Pro Display" pitchFamily="50" charset="0"/>
              </a:rPr>
              <a:t> ban.</a:t>
            </a:r>
            <a:endParaRPr lang="zh-TW" altLang="en-US" sz="1600" dirty="0">
              <a:latin typeface="SF Pro Display" pitchFamily="50" charset="0"/>
              <a:cs typeface="SF Pro Display" pitchFamily="50" charset="0"/>
            </a:endParaRPr>
          </a:p>
        </p:txBody>
      </p:sp>
      <p:pic>
        <p:nvPicPr>
          <p:cNvPr id="6" name="Picture 5">
            <a:extLst>
              <a:ext uri="{FF2B5EF4-FFF2-40B4-BE49-F238E27FC236}">
                <a16:creationId xmlns:a16="http://schemas.microsoft.com/office/drawing/2014/main" id="{2D034263-4D08-FA1F-DD5A-31721ADE4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Tree>
    <p:extLst>
      <p:ext uri="{BB962C8B-B14F-4D97-AF65-F5344CB8AC3E}">
        <p14:creationId xmlns:p14="http://schemas.microsoft.com/office/powerpoint/2010/main" val="1930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B96163-26C0-36EC-C085-68CDDDAF4A7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88809" y="1894787"/>
            <a:ext cx="6555379" cy="4611148"/>
          </a:xfrm>
        </p:spPr>
        <p:txBody>
          <a:bodyPr>
            <a:normAutofit/>
          </a:bodyPr>
          <a:lstStyle/>
          <a:p>
            <a:pPr>
              <a:spcBef>
                <a:spcPts val="2500"/>
              </a:spcBef>
            </a:pPr>
            <a:r>
              <a:rPr lang="en-US" altLang="zh-TW" sz="2000" b="1" dirty="0" err="1">
                <a:highlight>
                  <a:srgbClr val="FFFF00"/>
                </a:highlight>
                <a:latin typeface="SF Pro Display" pitchFamily="50" charset="0"/>
                <a:ea typeface="SF Pro Display" pitchFamily="50" charset="0"/>
                <a:cs typeface="SF Pro Display" pitchFamily="50" charset="0"/>
              </a:rPr>
              <a:t>Xử</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lý</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dữ</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liệu</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theo</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thời</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gian</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thực</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buNone/>
            </a:pPr>
            <a:r>
              <a:rPr lang="vi-VN" altLang="zh-TW" sz="1600" dirty="0">
                <a:latin typeface="SF Pro Display" pitchFamily="50" charset="0"/>
                <a:ea typeface="SF Pro Display" pitchFamily="50" charset="0"/>
                <a:cs typeface="SF Pro Display" pitchFamily="50" charset="0"/>
              </a:rPr>
              <a:t>Hệ thống ERP cho phép xử lý dữ liệu theo thời gian thực, cho phép các tổ chức truy cập và phân tích thông tin ngay lập tức để đưa ra quyết định tốt hơn.</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highlight>
                <a:srgbClr val="FFFF00"/>
              </a:highlight>
              <a:latin typeface="SF Pro Display" pitchFamily="50" charset="0"/>
              <a:ea typeface="SF Pro Display" pitchFamily="50" charset="0"/>
              <a:cs typeface="SF Pro Display" pitchFamily="50" charset="0"/>
            </a:endParaRPr>
          </a:p>
          <a:p>
            <a:pPr marL="342900" lvl="1" indent="-342900"/>
            <a:r>
              <a:rPr lang="en-US" altLang="zh-TW" sz="2000" b="1" dirty="0" err="1">
                <a:highlight>
                  <a:srgbClr val="FFFF00"/>
                </a:highlight>
                <a:latin typeface="SF Pro Display" pitchFamily="50" charset="0"/>
                <a:ea typeface="SF Pro Display" pitchFamily="50" charset="0"/>
                <a:cs typeface="SF Pro Display" pitchFamily="50" charset="0"/>
              </a:rPr>
              <a:t>Công</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cụ</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báo</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cáo</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buNone/>
            </a:pPr>
            <a:r>
              <a:rPr lang="vi-VN" altLang="zh-TW" sz="1600" dirty="0">
                <a:latin typeface="SF Pro Display" pitchFamily="50" charset="0"/>
                <a:ea typeface="SF Pro Display" pitchFamily="50" charset="0"/>
                <a:cs typeface="SF Pro Display" pitchFamily="50" charset="0"/>
              </a:rPr>
              <a:t>Các công cụ báo cáo tích hợp trong hệ thống ERP giúp các tổ chức tạo báo cáo chi tiết để theo dõi hiệu suất và lập kế hoạch chiến lược.</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highlight>
                <a:srgbClr val="FFFF00"/>
              </a:highlight>
              <a:latin typeface="SF Pro Display" pitchFamily="50" charset="0"/>
              <a:ea typeface="SF Pro Display" pitchFamily="50" charset="0"/>
              <a:cs typeface="SF Pro Display" pitchFamily="50" charset="0"/>
            </a:endParaRPr>
          </a:p>
          <a:p>
            <a:pPr marL="342900" lvl="1" indent="-342900"/>
            <a:r>
              <a:rPr lang="en-US" altLang="zh-TW" sz="2000" b="1" dirty="0" err="1">
                <a:highlight>
                  <a:srgbClr val="FFFF00"/>
                </a:highlight>
                <a:latin typeface="SF Pro Display" pitchFamily="50" charset="0"/>
                <a:ea typeface="SF Pro Display" pitchFamily="50" charset="0"/>
                <a:cs typeface="SF Pro Display" pitchFamily="50" charset="0"/>
              </a:rPr>
              <a:t>Quản</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lý</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tài</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chính</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buNone/>
            </a:pPr>
            <a:r>
              <a:rPr lang="en-US" altLang="zh-TW" sz="1600" dirty="0" err="1">
                <a:latin typeface="SF Pro Display" pitchFamily="50" charset="0"/>
                <a:ea typeface="SF Pro Display" pitchFamily="50" charset="0"/>
                <a:cs typeface="SF Pro Display" pitchFamily="50" charset="0"/>
              </a:rPr>
              <a:t>Hệ</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thống</a:t>
            </a:r>
            <a:r>
              <a:rPr lang="en-US" altLang="zh-TW" sz="1600" dirty="0">
                <a:latin typeface="SF Pro Display" pitchFamily="50" charset="0"/>
                <a:ea typeface="SF Pro Display" pitchFamily="50" charset="0"/>
                <a:cs typeface="SF Pro Display" pitchFamily="50" charset="0"/>
              </a:rPr>
              <a:t> ERP </a:t>
            </a:r>
            <a:r>
              <a:rPr lang="en-US" altLang="zh-TW" sz="1600" dirty="0" err="1">
                <a:latin typeface="SF Pro Display" pitchFamily="50" charset="0"/>
                <a:ea typeface="SF Pro Display" pitchFamily="50" charset="0"/>
                <a:cs typeface="SF Pro Display" pitchFamily="50" charset="0"/>
              </a:rPr>
              <a:t>cung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cấp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khả</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năng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lý</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tài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chính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mạnh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mẽ</a:t>
            </a:r>
            <a:r>
              <a:rPr lang="en-US" altLang="zh-TW" sz="1600" dirty="0">
                <a:latin typeface="SF Pro Display" pitchFamily="50" charset="0"/>
                <a:ea typeface="SF Pro Display" pitchFamily="50" charset="0"/>
                <a:cs typeface="SF Pro Display" pitchFamily="50" charset="0"/>
              </a:rPr>
              <a:t>, bao </a:t>
            </a:r>
            <a:r>
              <a:rPr lang="en-US" altLang="zh-TW" sz="1600" dirty="0" err="1">
                <a:latin typeface="SF Pro Display" pitchFamily="50" charset="0"/>
                <a:ea typeface="SF Pro Display" pitchFamily="50" charset="0"/>
                <a:cs typeface="SF Pro Display" pitchFamily="50" charset="0"/>
              </a:rPr>
              <a:t>gồm</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lập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ngân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sách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kế</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toán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dự</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báo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tài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chính</a:t>
            </a:r>
            <a:r>
              <a:rPr lang="en-US" altLang="zh-TW" sz="1600" dirty="0">
                <a:latin typeface="SF Pro Display" pitchFamily="50" charset="0"/>
                <a:ea typeface="SF Pro Display" pitchFamily="50" charset="0"/>
                <a:cs typeface="SF Pro Display" pitchFamily="50" charset="0"/>
              </a:rPr>
              <a:t>.</a:t>
            </a:r>
          </a:p>
          <a:p>
            <a:pPr marL="0" lvl="1" indent="0">
              <a:buNone/>
            </a:pPr>
            <a:endParaRPr lang="en-US" altLang="zh-TW" sz="1600" b="1" dirty="0">
              <a:highlight>
                <a:srgbClr val="FFFF00"/>
              </a:highlight>
              <a:latin typeface="SF Pro Display" pitchFamily="50" charset="0"/>
              <a:ea typeface="SF Pro Display" pitchFamily="50" charset="0"/>
              <a:cs typeface="SF Pro Display" pitchFamily="50" charset="0"/>
            </a:endParaRPr>
          </a:p>
          <a:p>
            <a:pPr marL="342900" lvl="1" indent="-342900"/>
            <a:r>
              <a:rPr lang="en-US" altLang="zh-TW" sz="2000" b="1" dirty="0" err="1">
                <a:highlight>
                  <a:srgbClr val="FFFF00"/>
                </a:highlight>
                <a:latin typeface="SF Pro Display" pitchFamily="50" charset="0"/>
                <a:ea typeface="SF Pro Display" pitchFamily="50" charset="0"/>
                <a:cs typeface="SF Pro Display" pitchFamily="50" charset="0"/>
              </a:rPr>
              <a:t>Tích</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hợp</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phần</a:t>
            </a:r>
            <a:r>
              <a:rPr lang="en-US" altLang="zh-TW" sz="2000" b="1" dirty="0">
                <a:highlight>
                  <a:srgbClr val="FFFF00"/>
                </a:highlight>
                <a:latin typeface="SF Pro Display" pitchFamily="50" charset="0"/>
                <a:ea typeface="SF Pro Display" pitchFamily="50" charset="0"/>
                <a:cs typeface="SF Pro Display" pitchFamily="50" charset="0"/>
              </a:rPr>
              <a:t> </a:t>
            </a:r>
            <a:r>
              <a:rPr lang="en-US" altLang="zh-TW" sz="2000" b="1" dirty="0" err="1">
                <a:highlight>
                  <a:srgbClr val="FFFF00"/>
                </a:highlight>
                <a:latin typeface="SF Pro Display" pitchFamily="50" charset="0"/>
                <a:ea typeface="SF Pro Display" pitchFamily="50" charset="0"/>
                <a:cs typeface="SF Pro Display" pitchFamily="50" charset="0"/>
              </a:rPr>
              <a:t>mềm</a:t>
            </a:r>
            <a:endParaRPr lang="en-US" altLang="zh-TW" sz="2000" b="1" dirty="0">
              <a:highlight>
                <a:srgbClr val="FFFF00"/>
              </a:highlight>
              <a:latin typeface="SF Pro Display" pitchFamily="50" charset="0"/>
              <a:ea typeface="SF Pro Display" pitchFamily="50" charset="0"/>
              <a:cs typeface="SF Pro Display" pitchFamily="50" charset="0"/>
            </a:endParaRPr>
          </a:p>
          <a:p>
            <a:pPr marL="0" lvl="1" indent="0">
              <a:buNone/>
            </a:pPr>
            <a:r>
              <a:rPr lang="en-US" altLang="zh-TW" sz="1600" dirty="0" err="1">
                <a:latin typeface="SF Pro Display" pitchFamily="50" charset="0"/>
                <a:ea typeface="SF Pro Display" pitchFamily="50" charset="0"/>
                <a:cs typeface="SF Pro Display" pitchFamily="50" charset="0"/>
              </a:rPr>
              <a:t>Hệ</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thống</a:t>
            </a:r>
            <a:r>
              <a:rPr lang="en-US" altLang="zh-TW" sz="1600" dirty="0">
                <a:latin typeface="SF Pro Display" pitchFamily="50" charset="0"/>
                <a:ea typeface="SF Pro Display" pitchFamily="50" charset="0"/>
                <a:cs typeface="SF Pro Display" pitchFamily="50" charset="0"/>
              </a:rPr>
              <a:t> ERP </a:t>
            </a:r>
            <a:r>
              <a:rPr lang="en-US" altLang="zh-TW" sz="1600" dirty="0" err="1">
                <a:latin typeface="SF Pro Display" pitchFamily="50" charset="0"/>
                <a:ea typeface="SF Pro Display" pitchFamily="50" charset="0"/>
                <a:cs typeface="SF Pro Display" pitchFamily="50" charset="0"/>
              </a:rPr>
              <a:t>tích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với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phần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mềm</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khác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phép</a:t>
            </a:r>
            <a:r>
              <a:rPr lang="en-US" altLang="zh-TW" sz="1600" dirty="0">
                <a:latin typeface="SF Pro Display" pitchFamily="50" charset="0"/>
                <a:ea typeface="SF Pro Display" pitchFamily="50" charset="0"/>
                <a:cs typeface="SF Pro Display" pitchFamily="50" charset="0"/>
              </a:rPr>
              <a:t> chia </a:t>
            </a:r>
            <a:r>
              <a:rPr lang="en-US" altLang="zh-TW" sz="1600" dirty="0" err="1">
                <a:latin typeface="SF Pro Display" pitchFamily="50" charset="0"/>
                <a:ea typeface="SF Pro Display" pitchFamily="50" charset="0"/>
                <a:cs typeface="SF Pro Display" pitchFamily="50" charset="0"/>
              </a:rPr>
              <a:t>sẻ</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dữ</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liền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mạch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giữa</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phòng</a:t>
            </a:r>
            <a:r>
              <a:rPr lang="en-US" altLang="zh-TW" sz="1600" dirty="0">
                <a:latin typeface="SF Pro Display" pitchFamily="50" charset="0"/>
                <a:ea typeface="SF Pro Display" pitchFamily="50" charset="0"/>
                <a:cs typeface="SF Pro Display" pitchFamily="50" charset="0"/>
              </a:rPr>
              <a:t> ban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cải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thiện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hoạt</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động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chung</a:t>
            </a:r>
            <a:r>
              <a:rPr lang="en-US" altLang="zh-TW" sz="1600" dirty="0">
                <a:latin typeface="SF Pro Display" pitchFamily="50" charset="0"/>
                <a:ea typeface="SF Pro Display" pitchFamily="50" charset="0"/>
                <a:cs typeface="SF Pro Display" pitchFamily="50" charset="0"/>
              </a:rPr>
              <a:t>.</a:t>
            </a:r>
            <a:endParaRPr lang="zh-TW" altLang="en-US" sz="1600" dirty="0">
              <a:latin typeface="SF Pro Display" pitchFamily="50" charset="0"/>
              <a:cs typeface="SF Pro Display" pitchFamily="50" charset="0"/>
            </a:endParaRPr>
          </a:p>
        </p:txBody>
      </p:sp>
      <p:pic>
        <p:nvPicPr>
          <p:cNvPr id="3" name="Picture 2">
            <a:extLst>
              <a:ext uri="{FF2B5EF4-FFF2-40B4-BE49-F238E27FC236}">
                <a16:creationId xmlns:a16="http://schemas.microsoft.com/office/drawing/2014/main" id="{631AB05C-F853-2D8D-02D5-01BB8993CD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6" name="Picture 5">
            <a:extLst>
              <a:ext uri="{FF2B5EF4-FFF2-40B4-BE49-F238E27FC236}">
                <a16:creationId xmlns:a16="http://schemas.microsoft.com/office/drawing/2014/main" id="{65547DFC-6116-7ABC-E063-C5AA87D38D01}"/>
              </a:ext>
            </a:extLst>
          </p:cNvPr>
          <p:cNvPicPr>
            <a:picLocks noChangeAspect="1"/>
          </p:cNvPicPr>
          <p:nvPr/>
        </p:nvPicPr>
        <p:blipFill rotWithShape="1">
          <a:blip r:embed="rId4">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7" name="Picture 6">
            <a:extLst>
              <a:ext uri="{FF2B5EF4-FFF2-40B4-BE49-F238E27FC236}">
                <a16:creationId xmlns:a16="http://schemas.microsoft.com/office/drawing/2014/main" id="{C37C5B19-BE82-E04D-C3BF-A7803D0A6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pic>
        <p:nvPicPr>
          <p:cNvPr id="10" name="Content Placeholder 4" descr="Abstract 3D illustration.">
            <a:extLst>
              <a:ext uri="{FF2B5EF4-FFF2-40B4-BE49-F238E27FC236}">
                <a16:creationId xmlns:a16="http://schemas.microsoft.com/office/drawing/2014/main" id="{47D45BA4-3B9B-39C7-2CAD-1DCFB42B99CE}"/>
              </a:ext>
            </a:extLst>
          </p:cNvPr>
          <p:cNvPicPr>
            <a:picLocks noChangeAspect="1"/>
          </p:cNvPicPr>
          <p:nvPr/>
        </p:nvPicPr>
        <p:blipFill>
          <a:blip r:embed="rId6"/>
          <a:srcRect l="25691" r="20669"/>
          <a:stretch/>
        </p:blipFill>
        <p:spPr>
          <a:xfrm>
            <a:off x="713650" y="705286"/>
            <a:ext cx="4027348" cy="5630967"/>
          </a:xfrm>
          <a:prstGeom prst="rect">
            <a:avLst/>
          </a:prstGeom>
        </p:spPr>
      </p:pic>
      <p:sp>
        <p:nvSpPr>
          <p:cNvPr id="11" name="Title 1">
            <a:extLst>
              <a:ext uri="{FF2B5EF4-FFF2-40B4-BE49-F238E27FC236}">
                <a16:creationId xmlns:a16="http://schemas.microsoft.com/office/drawing/2014/main" id="{9B45447B-6DA1-3168-28CB-474197952F5E}"/>
              </a:ext>
            </a:extLst>
          </p:cNvPr>
          <p:cNvSpPr txBox="1">
            <a:spLocks/>
          </p:cNvSpPr>
          <p:nvPr/>
        </p:nvSpPr>
        <p:spPr>
          <a:xfrm>
            <a:off x="4740999" y="705285"/>
            <a:ext cx="7080924" cy="1095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Các</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tính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năng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và</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chức</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năng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chính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của</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ERP</a:t>
            </a:r>
          </a:p>
        </p:txBody>
      </p:sp>
    </p:spTree>
    <p:extLst>
      <p:ext uri="{BB962C8B-B14F-4D97-AF65-F5344CB8AC3E}">
        <p14:creationId xmlns:p14="http://schemas.microsoft.com/office/powerpoint/2010/main" val="2627503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F0A635-0D52-2BD7-610A-586D131CA9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62194" y="1977645"/>
            <a:ext cx="6759729" cy="4247035"/>
          </a:xfrm>
        </p:spPr>
        <p:txBody>
          <a:bodyPr>
            <a:normAutofit fontScale="92500"/>
          </a:bodyPr>
          <a:lstStyle/>
          <a:p>
            <a:pPr>
              <a:spcBef>
                <a:spcPts val="2500"/>
              </a:spcBef>
            </a:pPr>
            <a:r>
              <a:rPr lang="vi-VN" altLang="zh-TW" sz="2000" b="1" dirty="0">
                <a:latin typeface="SF Pro Display" pitchFamily="50" charset="0"/>
                <a:ea typeface="SF Pro Display" pitchFamily="50" charset="0"/>
                <a:cs typeface="SF Pro Display" pitchFamily="50" charset="0"/>
              </a:rPr>
              <a:t>  Căn chỉnh với Mục tiêu Chiến lược</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Hệ thống ERP giúp các tổ chức căn chỉnh hoạt động của mình với các mục tiêu chiến lược, đảm bảo tất cả các phòng ban đều hướng tới các mục tiêu chung.</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Cải</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thiện</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Hiệu</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quả</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hệ</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thống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này</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lý</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hóa</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quy</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trình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dẫn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đến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cải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thiện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hiệu</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quả</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năng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suất</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trên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toàn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tổ</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chức</a:t>
            </a:r>
            <a:r>
              <a:rPr lang="en-US" altLang="zh-TW" sz="1600" dirty="0">
                <a:latin typeface="SF Pro Display" pitchFamily="50" charset="0"/>
                <a:ea typeface="SF Pro Display" pitchFamily="50" charset="0"/>
                <a:cs typeface="SF Pro Display" pitchFamily="50" charset="0"/>
              </a:rPr>
              <a:t>.</a:t>
            </a: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Giảm</a:t>
            </a:r>
            <a:r>
              <a:rPr lang="en-US" altLang="zh-TW" sz="2000" b="1" dirty="0">
                <a:latin typeface="SF Pro Display" pitchFamily="50" charset="0"/>
                <a:ea typeface="SF Pro Display" pitchFamily="50" charset="0"/>
                <a:cs typeface="SF Pro Display" pitchFamily="50" charset="0"/>
              </a:rPr>
              <a:t> Chi </a:t>
            </a:r>
            <a:r>
              <a:rPr lang="en-US" altLang="zh-TW" sz="2000" b="1" dirty="0" err="1">
                <a:latin typeface="SF Pro Display" pitchFamily="50" charset="0"/>
                <a:ea typeface="SF Pro Display" pitchFamily="50" charset="0"/>
                <a:cs typeface="SF Pro Display" pitchFamily="50" charset="0"/>
              </a:rPr>
              <a:t>phí</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Hệ thống ERP hỗ trợ giảm chi phí hoạt động bằng cách tối ưu hóa quản lý tài nguyên và giảm thiểu lãng phí.</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Thúc</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đẩy</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Sự</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hợp</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tác</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ERP khuyến khích sự hợp tác giữa các phòng ban khác nhau, tăng cường giao tiếp và làm việc nhóm.</a:t>
            </a:r>
            <a:endParaRPr lang="zh-TW" altLang="en-US" sz="1600" dirty="0">
              <a:latin typeface="SF Pro Display" pitchFamily="50" charset="0"/>
              <a:cs typeface="SF Pro Display" pitchFamily="50" charset="0"/>
            </a:endParaRPr>
          </a:p>
        </p:txBody>
      </p:sp>
      <p:pic>
        <p:nvPicPr>
          <p:cNvPr id="3" name="Picture 2">
            <a:extLst>
              <a:ext uri="{FF2B5EF4-FFF2-40B4-BE49-F238E27FC236}">
                <a16:creationId xmlns:a16="http://schemas.microsoft.com/office/drawing/2014/main" id="{A74E39A6-2443-0359-398F-B189D26326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6" name="Picture 5">
            <a:extLst>
              <a:ext uri="{FF2B5EF4-FFF2-40B4-BE49-F238E27FC236}">
                <a16:creationId xmlns:a16="http://schemas.microsoft.com/office/drawing/2014/main" id="{214F5E1F-E3DB-6089-E5B6-587E5B99E27A}"/>
              </a:ext>
            </a:extLst>
          </p:cNvPr>
          <p:cNvPicPr>
            <a:picLocks noChangeAspect="1"/>
          </p:cNvPicPr>
          <p:nvPr/>
        </p:nvPicPr>
        <p:blipFill rotWithShape="1">
          <a:blip r:embed="rId4">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7" name="Picture 6">
            <a:extLst>
              <a:ext uri="{FF2B5EF4-FFF2-40B4-BE49-F238E27FC236}">
                <a16:creationId xmlns:a16="http://schemas.microsoft.com/office/drawing/2014/main" id="{E6FF25DD-6689-46D7-B582-60D52F37C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pic>
        <p:nvPicPr>
          <p:cNvPr id="10" name="Content Placeholder 4" descr="Shot of a pregnant executive leading a digital presentation to colleagues in a glass boardroom">
            <a:extLst>
              <a:ext uri="{FF2B5EF4-FFF2-40B4-BE49-F238E27FC236}">
                <a16:creationId xmlns:a16="http://schemas.microsoft.com/office/drawing/2014/main" id="{2F2FF4AC-31BA-4085-9EB6-8E6C8B049C07}"/>
              </a:ext>
            </a:extLst>
          </p:cNvPr>
          <p:cNvPicPr>
            <a:picLocks noChangeAspect="1"/>
          </p:cNvPicPr>
          <p:nvPr/>
        </p:nvPicPr>
        <p:blipFill>
          <a:blip r:embed="rId6"/>
          <a:srcRect l="15853" t="2" r="40425" b="2"/>
          <a:stretch/>
        </p:blipFill>
        <p:spPr>
          <a:xfrm>
            <a:off x="713651" y="705286"/>
            <a:ext cx="4027350" cy="5630967"/>
          </a:xfrm>
          <a:prstGeom prst="rect">
            <a:avLst/>
          </a:prstGeom>
        </p:spPr>
      </p:pic>
      <p:sp>
        <p:nvSpPr>
          <p:cNvPr id="11" name="Title 1">
            <a:extLst>
              <a:ext uri="{FF2B5EF4-FFF2-40B4-BE49-F238E27FC236}">
                <a16:creationId xmlns:a16="http://schemas.microsoft.com/office/drawing/2014/main" id="{0AA45B13-C3AE-41E8-6E52-D590E3570CA0}"/>
              </a:ext>
            </a:extLst>
          </p:cNvPr>
          <p:cNvSpPr txBox="1">
            <a:spLocks/>
          </p:cNvSpPr>
          <p:nvPr/>
        </p:nvSpPr>
        <p:spPr>
          <a:xfrm>
            <a:off x="4741001" y="702829"/>
            <a:ext cx="6930058" cy="1163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Vai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trò</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của</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ERP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trong</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hoạt</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động</a:t>
            </a:r>
            <a:endPar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a:p>
            <a:pPr algn="ctr">
              <a:lnSpc>
                <a:spcPct val="120000"/>
              </a:lnSpc>
            </a:pP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kinh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doanh</a:t>
            </a:r>
            <a:endPar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1902079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grating Carbon Footprint Solutions with ERP">
            <a:extLst>
              <a:ext uri="{FF2B5EF4-FFF2-40B4-BE49-F238E27FC236}">
                <a16:creationId xmlns:a16="http://schemas.microsoft.com/office/drawing/2014/main" id="{E71085E7-E114-2722-AA0D-2C247A0591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26383" r="8928" b="22388"/>
          <a:stretch/>
        </p:blipFill>
        <p:spPr bwMode="auto">
          <a:xfrm>
            <a:off x="20" y="-1"/>
            <a:ext cx="121919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0AA07D-6A4B-40E5-5D80-4DDF5DA442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8" name="Picture 7">
            <a:extLst>
              <a:ext uri="{FF2B5EF4-FFF2-40B4-BE49-F238E27FC236}">
                <a16:creationId xmlns:a16="http://schemas.microsoft.com/office/drawing/2014/main" id="{738689A9-D1DE-C39C-0B3D-3D4E7BEE9067}"/>
              </a:ext>
            </a:extLst>
          </p:cNvPr>
          <p:cNvPicPr>
            <a:picLocks noChangeAspect="1"/>
          </p:cNvPicPr>
          <p:nvPr/>
        </p:nvPicPr>
        <p:blipFill rotWithShape="1">
          <a:blip r:embed="rId6">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9" name="Picture 8">
            <a:extLst>
              <a:ext uri="{FF2B5EF4-FFF2-40B4-BE49-F238E27FC236}">
                <a16:creationId xmlns:a16="http://schemas.microsoft.com/office/drawing/2014/main" id="{5E49D5E3-B26F-E2FA-C265-31231A488B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sp>
        <p:nvSpPr>
          <p:cNvPr id="5" name="TextBox 5">
            <a:extLst>
              <a:ext uri="{FF2B5EF4-FFF2-40B4-BE49-F238E27FC236}">
                <a16:creationId xmlns:a16="http://schemas.microsoft.com/office/drawing/2014/main" id="{0FE1B53B-94A9-7362-B7AA-D73396B1C4AD}"/>
              </a:ext>
            </a:extLst>
          </p:cNvPr>
          <p:cNvSpPr txBox="1"/>
          <p:nvPr/>
        </p:nvSpPr>
        <p:spPr>
          <a:xfrm>
            <a:off x="1268500" y="1753671"/>
            <a:ext cx="9553471" cy="1569660"/>
          </a:xfrm>
          <a:prstGeom prst="rect">
            <a:avLst/>
          </a:prstGeom>
          <a:noFill/>
        </p:spPr>
        <p:txBody>
          <a:bodyPr wrap="square">
            <a:spAutoFit/>
          </a:bodyPr>
          <a:lstStyle/>
          <a:p>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Tích</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hợp</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Giải</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pháp</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Dấu</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chân</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Carbon </a:t>
            </a:r>
            <a:r>
              <a:rPr lang="en-US" altLang="zh-TW" sz="4800" b="1" dirty="0" err="1">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với</a:t>
            </a:r>
            <a:r>
              <a:rPr lang="en-US" altLang="zh-TW" sz="4800" b="1" dirty="0">
                <a:solidFill>
                  <a:srgbClr val="FFFFFF"/>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ERP</a:t>
            </a:r>
            <a:endParaRPr lang="en-US" altLang="zh-TW" sz="4800" b="1" dirty="0">
              <a:solidFill>
                <a:schemeClr val="bg1"/>
              </a:solidFill>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32298305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19F3EB-AA38-2B46-41A6-465EC7103C9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7035" y="1866073"/>
            <a:ext cx="6524037" cy="4398274"/>
          </a:xfrm>
        </p:spPr>
        <p:txBody>
          <a:bodyPr>
            <a:normAutofit lnSpcReduction="10000"/>
          </a:bodyPr>
          <a:lstStyle/>
          <a:p>
            <a:pPr>
              <a:spcBef>
                <a:spcPts val="2500"/>
              </a:spcBef>
            </a:pPr>
            <a:r>
              <a:rPr lang="en-US" altLang="zh-TW" sz="2000" b="1" dirty="0">
                <a:latin typeface="SF Pro Display" pitchFamily="50" charset="0"/>
                <a:ea typeface="SF Pro Display" pitchFamily="50" charset="0"/>
                <a:cs typeface="SF Pro Display" pitchFamily="50" charset="0"/>
              </a:rPr>
              <a:t>Theo </a:t>
            </a:r>
            <a:r>
              <a:rPr lang="en-US" altLang="zh-TW" sz="2000" b="1" dirty="0" err="1">
                <a:latin typeface="SF Pro Display" pitchFamily="50" charset="0"/>
                <a:ea typeface="SF Pro Display" pitchFamily="50" charset="0"/>
                <a:cs typeface="SF Pro Display" pitchFamily="50" charset="0"/>
              </a:rPr>
              <a:t>dõi</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nâng</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cao</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Tích hợp cho phép theo dõi lượng khí thải tốt hơn, giúp giám sát dấu chân carbon dễ dàng hơn.</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dirty="0">
              <a:latin typeface="SF Pro Display" pitchFamily="50" charset="0"/>
              <a:ea typeface="SF Pro Display" pitchFamily="50" charset="0"/>
              <a:cs typeface="SF Pro Display" pitchFamily="50" charset="0"/>
            </a:endParaRPr>
          </a:p>
          <a:p>
            <a:pPr marL="342900" lvl="1" indent="-342900"/>
            <a:r>
              <a:rPr lang="en-US" altLang="zh-TW" sz="2000" b="1" dirty="0" err="1">
                <a:latin typeface="SF Pro Display" pitchFamily="50" charset="0"/>
                <a:ea typeface="SF Pro Display" pitchFamily="50" charset="0"/>
                <a:cs typeface="SF Pro Display" pitchFamily="50" charset="0"/>
              </a:rPr>
              <a:t>Báo</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cáo</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tự</a:t>
            </a:r>
            <a:r>
              <a:rPr lang="en-US" altLang="zh-TW" sz="2000" b="1" dirty="0">
                <a:latin typeface="SF Pro Display" pitchFamily="50" charset="0"/>
                <a:ea typeface="SF Pro Display" pitchFamily="50" charset="0"/>
                <a:cs typeface="SF Pro Display" pitchFamily="50" charset="0"/>
              </a:rPr>
              <a:t> </a:t>
            </a:r>
            <a:r>
              <a:rPr lang="en-US" altLang="zh-TW" sz="2000" b="1" dirty="0" err="1">
                <a:latin typeface="SF Pro Display" pitchFamily="50" charset="0"/>
                <a:ea typeface="SF Pro Display" pitchFamily="50" charset="0"/>
                <a:cs typeface="SF Pro Display" pitchFamily="50" charset="0"/>
              </a:rPr>
              <a:t>động</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en-US" altLang="zh-TW" sz="1600" dirty="0" err="1">
                <a:latin typeface="SF Pro Display" pitchFamily="50" charset="0"/>
                <a:ea typeface="SF Pro Display" pitchFamily="50" charset="0"/>
                <a:cs typeface="SF Pro Display" pitchFamily="50" charset="0"/>
              </a:rPr>
              <a:t>Các</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tính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năng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báo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tự</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động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hợp</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lý</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hóa</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quy</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trình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báo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cáo</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về</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tính</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bền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vững</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tiết</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kiệm</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thời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gian</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và</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tài</a:t>
            </a:r>
            <a:r>
              <a:rPr lang="en-US" altLang="zh-TW" sz="1600" dirty="0">
                <a:latin typeface="SF Pro Display" pitchFamily="50" charset="0"/>
                <a:ea typeface="SF Pro Display" pitchFamily="50" charset="0"/>
                <a:cs typeface="SF Pro Display" pitchFamily="50" charset="0"/>
              </a:rPr>
              <a:t> </a:t>
            </a:r>
            <a:r>
              <a:rPr lang="en-US" altLang="zh-TW" sz="1600" dirty="0" err="1">
                <a:latin typeface="SF Pro Display" pitchFamily="50" charset="0"/>
                <a:ea typeface="SF Pro Display" pitchFamily="50" charset="0"/>
                <a:cs typeface="SF Pro Display" pitchFamily="50" charset="0"/>
              </a:rPr>
              <a:t>nguyên</a:t>
            </a:r>
            <a:r>
              <a:rPr lang="en-US" altLang="zh-TW" sz="1600" dirty="0">
                <a:latin typeface="SF Pro Display" pitchFamily="50" charset="0"/>
                <a:ea typeface="SF Pro Display" pitchFamily="50" charset="0"/>
                <a:cs typeface="SF Pro Display" pitchFamily="50" charset="0"/>
              </a:rPr>
              <a:t>.</a:t>
            </a: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vi-VN" altLang="zh-TW" sz="2000" b="1" dirty="0">
                <a:latin typeface="SF Pro Display" pitchFamily="50" charset="0"/>
                <a:ea typeface="SF Pro Display" pitchFamily="50" charset="0"/>
                <a:cs typeface="SF Pro Display" pitchFamily="50" charset="0"/>
              </a:rPr>
              <a:t>Quyết định được cải thiện</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Truy cập vào dữ liệu chính xác hỗ trợ ra quyết định tốt hơn liên quan đến các sáng kiến ​​về tính bền vững và quản lý tài nguyên.</a:t>
            </a:r>
            <a:endParaRPr lang="en-US" altLang="zh-TW" sz="1600" dirty="0">
              <a:latin typeface="SF Pro Display" pitchFamily="50" charset="0"/>
              <a:ea typeface="SF Pro Display" pitchFamily="50" charset="0"/>
              <a:cs typeface="SF Pro Display" pitchFamily="50" charset="0"/>
            </a:endParaRPr>
          </a:p>
          <a:p>
            <a:pPr marL="0" lvl="1" indent="0">
              <a:buNone/>
            </a:pPr>
            <a:endParaRPr lang="en-US" altLang="zh-TW" sz="1600" b="1" dirty="0">
              <a:latin typeface="SF Pro Display" pitchFamily="50" charset="0"/>
              <a:ea typeface="SF Pro Display" pitchFamily="50" charset="0"/>
              <a:cs typeface="SF Pro Display" pitchFamily="50" charset="0"/>
            </a:endParaRPr>
          </a:p>
          <a:p>
            <a:pPr marL="342900" lvl="1" indent="-342900"/>
            <a:r>
              <a:rPr lang="vi-VN" altLang="zh-TW" sz="2000" b="1" dirty="0">
                <a:latin typeface="SF Pro Display" pitchFamily="50" charset="0"/>
                <a:ea typeface="SF Pro Display" pitchFamily="50" charset="0"/>
                <a:cs typeface="SF Pro Display" pitchFamily="50" charset="0"/>
              </a:rPr>
              <a:t>Tăng cường tính minh bạch</a:t>
            </a:r>
            <a:endParaRPr lang="en-US" altLang="zh-TW" sz="2000" b="1" dirty="0">
              <a:latin typeface="SF Pro Display" pitchFamily="50" charset="0"/>
              <a:ea typeface="SF Pro Display" pitchFamily="50" charset="0"/>
              <a:cs typeface="SF Pro Display" pitchFamily="50" charset="0"/>
            </a:endParaRPr>
          </a:p>
          <a:p>
            <a:pPr marL="0" lvl="1" indent="0">
              <a:lnSpc>
                <a:spcPct val="100000"/>
              </a:lnSpc>
              <a:buNone/>
            </a:pPr>
            <a:r>
              <a:rPr lang="vi-VN" altLang="zh-TW" sz="1600" dirty="0">
                <a:latin typeface="SF Pro Display" pitchFamily="50" charset="0"/>
                <a:ea typeface="SF Pro Display" pitchFamily="50" charset="0"/>
                <a:cs typeface="SF Pro Display" pitchFamily="50" charset="0"/>
              </a:rPr>
              <a:t>Việc tăng cường tính minh bạch giúp các tổ chức truyền đạt hiệu quả các nỗ lực về tính bền vững của mình tới các bên liên quan.</a:t>
            </a:r>
            <a:endParaRPr lang="zh-TW" altLang="en-US" sz="1600" dirty="0">
              <a:latin typeface="SF Pro Display" pitchFamily="50" charset="0"/>
              <a:cs typeface="SF Pro Display" pitchFamily="50" charset="0"/>
            </a:endParaRPr>
          </a:p>
        </p:txBody>
      </p:sp>
      <p:pic>
        <p:nvPicPr>
          <p:cNvPr id="3" name="Picture 2">
            <a:extLst>
              <a:ext uri="{FF2B5EF4-FFF2-40B4-BE49-F238E27FC236}">
                <a16:creationId xmlns:a16="http://schemas.microsoft.com/office/drawing/2014/main" id="{4CFB0FE8-4176-54D3-78A7-ED05B25758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08" y="129215"/>
            <a:ext cx="4226767" cy="514066"/>
          </a:xfrm>
          <a:prstGeom prst="rect">
            <a:avLst/>
          </a:prstGeom>
        </p:spPr>
      </p:pic>
      <p:pic>
        <p:nvPicPr>
          <p:cNvPr id="6" name="Picture 5">
            <a:extLst>
              <a:ext uri="{FF2B5EF4-FFF2-40B4-BE49-F238E27FC236}">
                <a16:creationId xmlns:a16="http://schemas.microsoft.com/office/drawing/2014/main" id="{BEF818A3-DF9A-E3FA-1F76-A5BBA58F4038}"/>
              </a:ext>
            </a:extLst>
          </p:cNvPr>
          <p:cNvPicPr>
            <a:picLocks noChangeAspect="1"/>
          </p:cNvPicPr>
          <p:nvPr/>
        </p:nvPicPr>
        <p:blipFill rotWithShape="1">
          <a:blip r:embed="rId4">
            <a:extLst>
              <a:ext uri="{28A0092B-C50C-407E-A947-70E740481C1C}">
                <a14:useLocalDpi xmlns:a14="http://schemas.microsoft.com/office/drawing/2010/main" val="0"/>
              </a:ext>
            </a:extLst>
          </a:blip>
          <a:srcRect t="65332"/>
          <a:stretch/>
        </p:blipFill>
        <p:spPr>
          <a:xfrm>
            <a:off x="0" y="6336253"/>
            <a:ext cx="12192000" cy="521747"/>
          </a:xfrm>
          <a:prstGeom prst="rect">
            <a:avLst/>
          </a:prstGeom>
        </p:spPr>
      </p:pic>
      <p:pic>
        <p:nvPicPr>
          <p:cNvPr id="7" name="Picture 6">
            <a:extLst>
              <a:ext uri="{FF2B5EF4-FFF2-40B4-BE49-F238E27FC236}">
                <a16:creationId xmlns:a16="http://schemas.microsoft.com/office/drawing/2014/main" id="{4C5E8F75-4DA4-C8BB-BF0C-B9CF56AE4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46" y="67209"/>
            <a:ext cx="638077" cy="638077"/>
          </a:xfrm>
          <a:prstGeom prst="rect">
            <a:avLst/>
          </a:prstGeom>
        </p:spPr>
      </p:pic>
      <p:pic>
        <p:nvPicPr>
          <p:cNvPr id="15" name="Hình ảnh 14">
            <a:extLst>
              <a:ext uri="{FF2B5EF4-FFF2-40B4-BE49-F238E27FC236}">
                <a16:creationId xmlns:a16="http://schemas.microsoft.com/office/drawing/2014/main" id="{C1EE50A3-0DDA-AE4D-C398-9A9AE6B5E551}"/>
              </a:ext>
            </a:extLst>
          </p:cNvPr>
          <p:cNvPicPr>
            <a:picLocks noChangeAspect="1"/>
          </p:cNvPicPr>
          <p:nvPr/>
        </p:nvPicPr>
        <p:blipFill>
          <a:blip r:embed="rId6">
            <a:extLst>
              <a:ext uri="{28A0092B-C50C-407E-A947-70E740481C1C}">
                <a14:useLocalDpi xmlns:a14="http://schemas.microsoft.com/office/drawing/2010/main" val="0"/>
              </a:ext>
            </a:extLst>
          </a:blip>
          <a:srcRect l="25286" r="22856"/>
          <a:stretch/>
        </p:blipFill>
        <p:spPr>
          <a:xfrm>
            <a:off x="713649" y="713913"/>
            <a:ext cx="4027351" cy="5622340"/>
          </a:xfrm>
          <a:prstGeom prst="rect">
            <a:avLst/>
          </a:prstGeom>
        </p:spPr>
      </p:pic>
      <p:sp>
        <p:nvSpPr>
          <p:cNvPr id="2" name="Title 1">
            <a:extLst>
              <a:ext uri="{FF2B5EF4-FFF2-40B4-BE49-F238E27FC236}">
                <a16:creationId xmlns:a16="http://schemas.microsoft.com/office/drawing/2014/main" id="{8CFB1E3A-ABD7-9E75-F51B-6A74F07C2CC1}"/>
              </a:ext>
            </a:extLst>
          </p:cNvPr>
          <p:cNvSpPr txBox="1">
            <a:spLocks/>
          </p:cNvSpPr>
          <p:nvPr/>
        </p:nvSpPr>
        <p:spPr>
          <a:xfrm>
            <a:off x="4741001" y="702829"/>
            <a:ext cx="7080922" cy="1163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Lợi</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ích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của</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việc</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tích</a:t>
            </a:r>
            <a:r>
              <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 </a:t>
            </a:r>
            <a:r>
              <a:rPr lang="en-US" altLang="zh-TW" sz="3200" b="1" dirty="0" err="1">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rPr>
              <a:t>hợp</a:t>
            </a:r>
            <a:endParaRPr lang="en-US" altLang="zh-TW" sz="3200" b="1" dirty="0">
              <a:effectLst>
                <a:outerShdw blurRad="38100" dist="38100" dir="2700000" algn="tl">
                  <a:srgbClr val="000000">
                    <a:alpha val="43137"/>
                  </a:srgbClr>
                </a:outerShdw>
              </a:effectLst>
              <a:latin typeface="SF Pro Display" pitchFamily="50" charset="0"/>
              <a:ea typeface="SF Pro Display" pitchFamily="50" charset="0"/>
              <a:cs typeface="SF Pro Display" pitchFamily="50" charset="0"/>
            </a:endParaRPr>
          </a:p>
        </p:txBody>
      </p:sp>
    </p:spTree>
    <p:extLst>
      <p:ext uri="{BB962C8B-B14F-4D97-AF65-F5344CB8AC3E}">
        <p14:creationId xmlns:p14="http://schemas.microsoft.com/office/powerpoint/2010/main" val="2225382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2475</Words>
  <Application>Microsoft Office PowerPoint</Application>
  <PresentationFormat>Màn hình rộng</PresentationFormat>
  <Paragraphs>136</Paragraphs>
  <Slides>14</Slides>
  <Notes>7</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14</vt:i4>
      </vt:variant>
    </vt:vector>
  </HeadingPairs>
  <TitlesOfParts>
    <vt:vector size="19" baseType="lpstr">
      <vt:lpstr>Microsoft YaHei</vt:lpstr>
      <vt:lpstr>Arial</vt:lpstr>
      <vt:lpstr>Calibri</vt:lpstr>
      <vt:lpstr>SF Pro Display</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Điểm đau của ngành</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c:creator>
  <cp:lastModifiedBy>Nguyễn Hiếu</cp:lastModifiedBy>
  <cp:revision>16</cp:revision>
  <dcterms:created xsi:type="dcterms:W3CDTF">2024-05-08T09:08:33Z</dcterms:created>
  <dcterms:modified xsi:type="dcterms:W3CDTF">2025-02-15T15:15:37Z</dcterms:modified>
</cp:coreProperties>
</file>